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6"/>
  </p:notesMasterIdLst>
  <p:handoutMasterIdLst>
    <p:handoutMasterId r:id="rId57"/>
  </p:handoutMasterIdLst>
  <p:sldIdLst>
    <p:sldId id="268" r:id="rId5"/>
    <p:sldId id="1946" r:id="rId6"/>
    <p:sldId id="2054" r:id="rId7"/>
    <p:sldId id="2147478536" r:id="rId8"/>
    <p:sldId id="2147478537" r:id="rId9"/>
    <p:sldId id="325" r:id="rId10"/>
    <p:sldId id="2147478515" r:id="rId11"/>
    <p:sldId id="2147478467" r:id="rId12"/>
    <p:sldId id="2147478468" r:id="rId13"/>
    <p:sldId id="2147478470" r:id="rId14"/>
    <p:sldId id="2147478471" r:id="rId15"/>
    <p:sldId id="2147478472" r:id="rId16"/>
    <p:sldId id="2147478473" r:id="rId17"/>
    <p:sldId id="2147478474" r:id="rId18"/>
    <p:sldId id="2147478475" r:id="rId19"/>
    <p:sldId id="2147478538" r:id="rId20"/>
    <p:sldId id="2147478539" r:id="rId21"/>
    <p:sldId id="2147478476" r:id="rId22"/>
    <p:sldId id="2030" r:id="rId23"/>
    <p:sldId id="2031" r:id="rId24"/>
    <p:sldId id="2032" r:id="rId25"/>
    <p:sldId id="2034" r:id="rId26"/>
    <p:sldId id="2147478509" r:id="rId27"/>
    <p:sldId id="2147478477" r:id="rId28"/>
    <p:sldId id="2147478478" r:id="rId29"/>
    <p:sldId id="2147478480" r:id="rId30"/>
    <p:sldId id="2147478481" r:id="rId31"/>
    <p:sldId id="2147478482" r:id="rId32"/>
    <p:sldId id="2027" r:id="rId33"/>
    <p:sldId id="2147478484" r:id="rId34"/>
    <p:sldId id="2147478485" r:id="rId35"/>
    <p:sldId id="2147478486" r:id="rId36"/>
    <p:sldId id="2037" r:id="rId37"/>
    <p:sldId id="2038" r:id="rId38"/>
    <p:sldId id="2147478487" r:id="rId39"/>
    <p:sldId id="2147478510" r:id="rId40"/>
    <p:sldId id="2147478511" r:id="rId41"/>
    <p:sldId id="2147478512" r:id="rId42"/>
    <p:sldId id="2147478513" r:id="rId43"/>
    <p:sldId id="2147478490" r:id="rId44"/>
    <p:sldId id="2147478491" r:id="rId45"/>
    <p:sldId id="2047" r:id="rId46"/>
    <p:sldId id="2050" r:id="rId47"/>
    <p:sldId id="2049" r:id="rId48"/>
    <p:sldId id="2048" r:id="rId49"/>
    <p:sldId id="2051" r:id="rId50"/>
    <p:sldId id="2052" r:id="rId51"/>
    <p:sldId id="2147478542" r:id="rId52"/>
    <p:sldId id="2147478522" r:id="rId53"/>
    <p:sldId id="2147478543" r:id="rId54"/>
    <p:sldId id="2147478540" r:id="rId55"/>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98DC0A-8207-A48E-14DE-57342D551FE4}" name="Alice Perepyolkina" initials="AP" userId="S::aperepyolkina@eiti.org::9eb36148-eb14-49ae-9288-be309ffd3eb1" providerId="AD"/>
  <p188:author id="{93936516-F14B-4F31-8078-4E6356CBBBF0}" name="Sebastian Sahla" initials="SS" userId="S::ssahla@eiti.org::7d1b455b-48a2-4fe3-9b75-163f0c643988" providerId="AD"/>
  <p188:author id="{B7343220-D39C-2832-D875-EDD48B5ED051}" name="Leila Pilliard" initials="LP" userId="S::LPilliard@eiti.org::22dc6cf7-23f1-4fb6-bfda-23a269820100" providerId="AD"/>
  <p188:author id="{AB5B9BC3-C5EA-B5F3-1C04-2F6B25392797}" name="Edwin Wuadom Warden" initials="EWW" userId="S::EWarden@eiti.org::0631b0cd-48f9-4aa4-b50f-875a7be10e5e" providerId="AD"/>
  <p188:author id="{57315ACE-87CD-A4F6-7279-C3A8273BB71E}" name="Leila Pilliard" initials="LP" userId="S::lpilliard@eiti.org::22dc6cf7-23f1-4fb6-bfda-23a2698201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57"/>
    <a:srgbClr val="89AA2E"/>
    <a:srgbClr val="0090BF"/>
    <a:srgbClr val="005B8C"/>
    <a:srgbClr val="FFFFFF"/>
    <a:srgbClr val="EBEBEB"/>
    <a:srgbClr val="00C3F0"/>
    <a:srgbClr val="797979"/>
    <a:srgbClr val="0090BD"/>
    <a:srgbClr val="2C85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37"/>
  </p:normalViewPr>
  <p:slideViewPr>
    <p:cSldViewPr snapToGrid="0">
      <p:cViewPr varScale="1">
        <p:scale>
          <a:sx n="115" d="100"/>
          <a:sy n="115" d="100"/>
        </p:scale>
        <p:origin x="664" y="2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7F45FF-B50E-BC64-5543-B4EE6A6D8E08}"/>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3940EF-6D6E-C37C-8B43-21B2611B042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3C7FF2F-92CD-9644-8092-FB04B2C2819D}" type="datetimeFigureOut">
              <a:rPr lang="en-US" smtClean="0"/>
              <a:t>1/6/25</a:t>
            </a:fld>
            <a:endParaRPr lang="en-US"/>
          </a:p>
        </p:txBody>
      </p:sp>
      <p:sp>
        <p:nvSpPr>
          <p:cNvPr id="4" name="Footer Placeholder 3">
            <a:extLst>
              <a:ext uri="{FF2B5EF4-FFF2-40B4-BE49-F238E27FC236}">
                <a16:creationId xmlns:a16="http://schemas.microsoft.com/office/drawing/2014/main" id="{58317E65-1532-701D-E7BA-F153DAC53A9D}"/>
              </a:ext>
            </a:extLst>
          </p:cNvPr>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52C5C3-9E4F-363F-6FDF-0741E74AA881}"/>
              </a:ext>
            </a:extLst>
          </p:cNvPr>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3C9B0C6-90D5-4E4D-9246-DF4C2877315D}" type="slidenum">
              <a:rPr lang="en-US" smtClean="0"/>
              <a:t>‹#›</a:t>
            </a:fld>
            <a:endParaRPr lang="en-US"/>
          </a:p>
        </p:txBody>
      </p:sp>
    </p:spTree>
    <p:extLst>
      <p:ext uri="{BB962C8B-B14F-4D97-AF65-F5344CB8AC3E}">
        <p14:creationId xmlns:p14="http://schemas.microsoft.com/office/powerpoint/2010/main" val="259424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ea.org/reports/the-role-of-critical-minerals-in-clean-energy-transitions/executive-summar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mneguidelines.oecd.org/Interconnected-supply-chains-a-comprehensive-look-at-due-diligence-challenges-and-opportunities-sourcing-cobalt-and-copper-from-the-DRC.pdf" TargetMode="External"/><Relationship Id="rId5" Type="http://schemas.openxmlformats.org/officeDocument/2006/relationships/hyperlink" Target="https://www.iisd.org/story/green-conflict-minerals/" TargetMode="External"/><Relationship Id="rId4" Type="http://schemas.openxmlformats.org/officeDocument/2006/relationships/hyperlink" Target="https://www.cobaltinstitute.org/cobalt-mining-in-the-democratic-republic-of-congo/"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iti.org/contracts-licenses" TargetMode="External"/><Relationship Id="rId7" Type="http://schemas.openxmlformats.org/officeDocument/2006/relationships/hyperlink" Target="https://eiti.org/social-and-economic-spendin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eiti.org/revenue-allocation" TargetMode="External"/><Relationship Id="rId5" Type="http://schemas.openxmlformats.org/officeDocument/2006/relationships/hyperlink" Target="https://eiti.org/revenue-collection" TargetMode="External"/><Relationship Id="rId4" Type="http://schemas.openxmlformats.org/officeDocument/2006/relationships/hyperlink" Target="https://eiti.org/product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a:t>
            </a:fld>
            <a:endParaRPr lang="nb-NO"/>
          </a:p>
        </p:txBody>
      </p:sp>
    </p:spTree>
    <p:extLst>
      <p:ext uri="{BB962C8B-B14F-4D97-AF65-F5344CB8AC3E}">
        <p14:creationId xmlns:p14="http://schemas.microsoft.com/office/powerpoint/2010/main" val="367918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r>
              <a:rPr lang="en-GB" sz="1200" b="1"/>
              <a:t>Summary</a:t>
            </a:r>
            <a:r>
              <a:rPr lang="en-GB" sz="1200"/>
              <a:t> </a:t>
            </a:r>
          </a:p>
          <a:p>
            <a:pPr marL="383540" indent="-383540"/>
            <a:r>
              <a:rPr lang="en-GB" sz="1200"/>
              <a:t>Disclosure of related </a:t>
            </a:r>
            <a:r>
              <a:rPr lang="en-GB" sz="1200" b="1">
                <a:solidFill>
                  <a:srgbClr val="0090BF"/>
                </a:solidFill>
              </a:rPr>
              <a:t>anti-corruption laws </a:t>
            </a:r>
          </a:p>
          <a:p>
            <a:pPr marL="383540" indent="-383540"/>
            <a:r>
              <a:rPr lang="en-GB" sz="1200"/>
              <a:t>Explanation of </a:t>
            </a:r>
            <a:r>
              <a:rPr lang="en-GB" sz="1200" b="1">
                <a:solidFill>
                  <a:srgbClr val="0090BF"/>
                </a:solidFill>
              </a:rPr>
              <a:t>deviations from laws  </a:t>
            </a:r>
          </a:p>
          <a:p>
            <a:pPr marL="383540" indent="-383540"/>
            <a:r>
              <a:rPr lang="en-GB" sz="1200"/>
              <a:t>Rationale for adopting certain </a:t>
            </a:r>
            <a:r>
              <a:rPr lang="en-GB" sz="1200" b="1">
                <a:solidFill>
                  <a:srgbClr val="0090BF"/>
                </a:solidFill>
              </a:rPr>
              <a:t>methods for awarding licenses </a:t>
            </a:r>
            <a:r>
              <a:rPr lang="en-GB" sz="1200"/>
              <a:t>(e.g. for </a:t>
            </a:r>
            <a:r>
              <a:rPr lang="en-GB" sz="1200">
                <a:solidFill>
                  <a:srgbClr val="002157"/>
                </a:solidFill>
              </a:rPr>
              <a:t>fast-tracked approvals)</a:t>
            </a:r>
          </a:p>
          <a:p>
            <a:pPr marL="383540" indent="-383540"/>
            <a:r>
              <a:rPr lang="en-GB" sz="1200"/>
              <a:t>Linking </a:t>
            </a:r>
            <a:r>
              <a:rPr lang="en-GB" sz="1200" b="1">
                <a:solidFill>
                  <a:srgbClr val="0090BF"/>
                </a:solidFill>
              </a:rPr>
              <a:t>license information </a:t>
            </a:r>
            <a:r>
              <a:rPr lang="en-GB" sz="1200"/>
              <a:t>with </a:t>
            </a:r>
            <a:r>
              <a:rPr lang="en-GB" sz="1200" b="1">
                <a:solidFill>
                  <a:srgbClr val="0090BF"/>
                </a:solidFill>
              </a:rPr>
              <a:t>beneficial ownership </a:t>
            </a:r>
            <a:r>
              <a:rPr lang="en-GB" sz="1200">
                <a:solidFill>
                  <a:srgbClr val="002157"/>
                </a:solidFill>
              </a:rPr>
              <a:t>data</a:t>
            </a:r>
            <a:r>
              <a:rPr lang="en-GB" sz="1200" b="1">
                <a:solidFill>
                  <a:srgbClr val="0090BF"/>
                </a:solidFill>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272574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The 2023 EITI Standard requires the disclosure of national energy transition commitments, policies and plans relevant to the extractive industries. This could include, for example, relevant nationally determined contributions, policies to phase down or phase out fossil fuels, transition mineral strategies, or just transition plans.</a:t>
            </a:r>
          </a:p>
          <a:p>
            <a:pPr>
              <a:spcBef>
                <a:spcPts val="1200"/>
              </a:spcBef>
              <a:spcAft>
                <a:spcPts val="1200"/>
              </a:spcAft>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r>
              <a:rPr lang="en-GB" sz="1200">
                <a:effectLst/>
                <a:latin typeface="Franklin Gothic Book" panose="020B0503020102020204" pitchFamily="34" charset="0"/>
                <a:ea typeface="Cambria" panose="02040503050406030204" pitchFamily="18" charset="0"/>
                <a:cs typeface="Arial" panose="020B0604020202020204" pitchFamily="34" charset="0"/>
              </a:rPr>
              <a:t>This information can shed light on the relationship between government policy on climate, energy and extractives and support better alignment and coordination.</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6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p>
          <a:p>
            <a:pPr marL="0" indent="0">
              <a:spcBef>
                <a:spcPts val="1200"/>
              </a:spcBef>
              <a:spcAft>
                <a:spcPts val="1200"/>
              </a:spcAft>
              <a:buNone/>
            </a:pPr>
            <a:endParaRPr lang="en-GB" b="0" i="0">
              <a:solidFill>
                <a:srgbClr val="000000"/>
              </a:solidFill>
              <a:effectLst/>
              <a:latin typeface="Metropolis"/>
            </a:endParaRPr>
          </a:p>
          <a:p>
            <a:pPr marL="0" indent="0">
              <a:spcBef>
                <a:spcPts val="1200"/>
              </a:spcBef>
              <a:spcAft>
                <a:spcPts val="1200"/>
              </a:spcAft>
              <a:buNone/>
            </a:pPr>
            <a:r>
              <a:rPr lang="en-GB" b="0" i="0">
                <a:solidFill>
                  <a:srgbClr val="000000"/>
                </a:solidFill>
                <a:effectLst/>
                <a:latin typeface="inherit"/>
              </a:rPr>
              <a:t>iv. Any material deviations from the applicable legal and regulatory framework governing license transfers and awards, </a:t>
            </a:r>
            <a:r>
              <a:rPr lang="en-GB" b="1" i="0">
                <a:solidFill>
                  <a:srgbClr val="FF0000"/>
                </a:solidFill>
                <a:effectLst/>
                <a:latin typeface="inherit"/>
              </a:rPr>
              <a:t>including an explanation of the methodology adopted for the assessment.</a:t>
            </a:r>
          </a:p>
          <a:p>
            <a:br>
              <a:rPr lang="en-GB"/>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2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None/>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336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spcBef>
                <a:spcPts val="1200"/>
              </a:spcBef>
              <a:spcAft>
                <a:spcPts val="1200"/>
              </a:spcAft>
              <a:buAutoNum type="alphaLcParenR"/>
            </a:pPr>
            <a:r>
              <a:rPr lang="en-GB" b="0" i="0">
                <a:solidFill>
                  <a:srgbClr val="000000"/>
                </a:solidFill>
                <a:effectLst/>
                <a:latin typeface="Metropolis"/>
              </a:rPr>
              <a:t>Implementing countries are required to disclose information related to all contract and license awards and transfers taking place during the accounting period covered by the most recent EITI disclosures, including for companies whose payments fall below the agreed materiality threshold. This must include: </a:t>
            </a:r>
            <a:br>
              <a:rPr lang="en-GB" b="0" i="0">
                <a:solidFill>
                  <a:srgbClr val="000000"/>
                </a:solidFill>
                <a:effectLst/>
                <a:latin typeface="Metropolis"/>
              </a:rPr>
            </a:br>
            <a:endParaRPr lang="en-GB" b="0" i="0">
              <a:solidFill>
                <a:srgbClr val="000000"/>
              </a:solidFill>
              <a:effectLst/>
              <a:latin typeface="Metropolis"/>
            </a:endParaRPr>
          </a:p>
          <a:p>
            <a:pPr marL="228600" indent="-228600">
              <a:spcBef>
                <a:spcPts val="1200"/>
              </a:spcBef>
              <a:spcAft>
                <a:spcPts val="1200"/>
              </a:spcAft>
              <a:buAutoNum type="alphaLcParenR"/>
            </a:pPr>
            <a:r>
              <a:rPr lang="en-GB" sz="1200">
                <a:solidFill>
                  <a:srgbClr val="002157"/>
                </a:solidFill>
                <a:latin typeface="Franklin Gothic Book" panose="020B0503020102020204"/>
              </a:rPr>
              <a:t>2.2 a: This includes instances where governments use expedited or “fast-tracked” awards or transfer processes. The multi-stakeholder group must clearly document the rationale for this choice; the award or transfer processes to which these processes applied; the procedures and criteria used; the institutions involved; and the outcomes of the award and transfer processes. countries are required to disclose information related to… </a:t>
            </a:r>
            <a:r>
              <a:rPr lang="en-GB" sz="1200" b="1">
                <a:solidFill>
                  <a:srgbClr val="0090BF"/>
                </a:solidFill>
              </a:rPr>
              <a:t>any material deviations </a:t>
            </a:r>
            <a:r>
              <a:rPr lang="en-GB" sz="1200">
                <a:solidFill>
                  <a:srgbClr val="002157"/>
                </a:solidFill>
                <a:latin typeface="Franklin Gothic Book" panose="020B0503020102020204"/>
              </a:rPr>
              <a:t>from the applicable legal and regulatory framework governing license transfers and awards</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399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None/>
            </a:pPr>
            <a:r>
              <a:rPr lang="en-GB" b="0">
                <a:solidFill>
                  <a:srgbClr val="000000"/>
                </a:solidFill>
                <a:effectLst/>
                <a:latin typeface="inherit"/>
              </a:rPr>
              <a:t>2.3 d) Implementing countries are encouraged to link publicly available license registers to other government platforms that disclose or hold information in accordance with Requirement 2.5 on the legal and beneficial owners of oil, gas and mining companies.</a:t>
            </a:r>
          </a:p>
          <a:p>
            <a:br>
              <a:rPr lang="en-GB">
                <a:effectLst/>
              </a:rPr>
            </a:b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11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Mali is Africa's third-largest gold producer, experienced a 23% increase in industrial gold production in 2018 due to new discoveries.</a:t>
            </a:r>
            <a:endParaRPr lang="en-GB" sz="1800" u="sng">
              <a:solidFill>
                <a:srgbClr val="0563C1"/>
              </a:solidFill>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From 2010 to 2022, around 1,700 exploration licenses were granted in the country.</a:t>
            </a:r>
            <a:endParaRPr lang="en-NO" sz="1800">
              <a:effectLst/>
              <a:latin typeface="Franklin Gothic Book" panose="020B0503020102020204" pitchFamily="34" charset="0"/>
              <a:ea typeface="Courier New" panose="02070309020205020404" pitchFamily="49" charset="0"/>
              <a:cs typeface="Courier New" panose="02070309020205020404" pitchFamily="49" charset="0"/>
            </a:endParaRPr>
          </a:p>
          <a:p>
            <a:pPr marL="285750" indent="-285750">
              <a:spcAft>
                <a:spcPts val="1200"/>
              </a:spcAft>
              <a:buFont typeface="Arial" panose="020B0604020202020204" pitchFamily="34" charset="0"/>
              <a:buChar char="•"/>
            </a:pPr>
            <a:r>
              <a:rPr lang="en-GB" sz="3200">
                <a:effectLst/>
              </a:rPr>
              <a:t>The EITI International Secretariat conducted an analysis of license data systematically disclosed by Mali's Ministry of Mines, Energy and Water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3200">
                <a:effectLst/>
              </a:rPr>
              <a:t>The analysis </a:t>
            </a:r>
            <a:r>
              <a:rPr lang="en-GB" sz="3200">
                <a:solidFill>
                  <a:srgbClr val="002157"/>
                </a:solidFill>
                <a:latin typeface="Franklin Gothic Book" panose="020B0503020102020204"/>
              </a:rPr>
              <a:t>Illustrates how the period for awarding licensing (from the moment of application) has improved over time.</a:t>
            </a:r>
            <a:endParaRPr lang="en-GB" sz="3200">
              <a:effectLst/>
            </a:endParaRPr>
          </a:p>
          <a:p>
            <a:pPr marL="285750" indent="-285750">
              <a:spcAft>
                <a:spcPts val="1200"/>
              </a:spcAft>
              <a:buFont typeface="Arial" panose="020B0604020202020204" pitchFamily="34" charset="0"/>
              <a:buChar char="•"/>
            </a:pPr>
            <a:r>
              <a:rPr lang="en-GB" sz="1800">
                <a:effectLst/>
                <a:latin typeface="Franklin Gothic Book" panose="020B0503020102020204" pitchFamily="34" charset="0"/>
                <a:ea typeface="Courier New" panose="02070309020205020404" pitchFamily="49" charset="0"/>
                <a:cs typeface="Courier New" panose="02070309020205020404" pitchFamily="49" charset="0"/>
              </a:rPr>
              <a:t>This may suggest improvements in the efficiency of licensing processes. However, it also raises concerns about vulnerabilities in the process, particularly in instances where licenses were apparently awarded before their applications. </a:t>
            </a:r>
            <a:endParaRPr lang="en-GB" sz="2000">
              <a:solidFill>
                <a:srgbClr val="002157"/>
              </a:solidFill>
              <a:latin typeface="Franklin Gothic Book" panose="020B0503020102020204"/>
            </a:endParaRP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285750" indent="-285750">
              <a:buFont typeface="Arial" panose="020B0604020202020204" pitchFamily="34" charset="0"/>
              <a:buChar char="•"/>
            </a:pPr>
            <a:r>
              <a:rPr lang="en-GB" sz="2000">
                <a:solidFill>
                  <a:srgbClr val="002157"/>
                </a:solidFill>
                <a:latin typeface="Franklin Gothic Book" panose="020B0503020102020204"/>
              </a:rPr>
              <a:t>Investigations  of outliers can help understand </a:t>
            </a:r>
          </a:p>
          <a:p>
            <a:pPr marL="285750" indent="-285750">
              <a:buFont typeface="Arial" panose="020B0604020202020204" pitchFamily="34" charset="0"/>
              <a:buChar char="•"/>
            </a:pPr>
            <a:endParaRPr lang="en-GB" sz="2000">
              <a:solidFill>
                <a:srgbClr val="002157"/>
              </a:solidFill>
              <a:latin typeface="Franklin Gothic Book" panose="020B0503020102020204"/>
            </a:endParaRPr>
          </a:p>
          <a:p>
            <a:pPr marL="742950" lvl="1" indent="-285750">
              <a:buFont typeface="Arial" panose="020B0604020202020204" pitchFamily="34" charset="0"/>
              <a:buChar char="•"/>
            </a:pPr>
            <a:r>
              <a:rPr lang="en-GB" sz="2000">
                <a:solidFill>
                  <a:srgbClr val="002157"/>
                </a:solidFill>
                <a:latin typeface="Franklin Gothic Book" panose="020B0503020102020204"/>
              </a:rPr>
              <a:t>Potential risks associated with the </a:t>
            </a:r>
            <a:r>
              <a:rPr lang="en-GB" sz="2000" b="1">
                <a:solidFill>
                  <a:srgbClr val="0090BF"/>
                </a:solidFill>
              </a:rPr>
              <a:t>owners</a:t>
            </a:r>
            <a:r>
              <a:rPr lang="en-GB" sz="2000">
                <a:solidFill>
                  <a:srgbClr val="002157"/>
                </a:solidFill>
                <a:latin typeface="Franklin Gothic Book" panose="020B0503020102020204"/>
              </a:rPr>
              <a:t> </a:t>
            </a:r>
          </a:p>
          <a:p>
            <a:pPr marL="742950" lvl="1" indent="-285750">
              <a:buFont typeface="Arial" panose="020B0604020202020204" pitchFamily="34" charset="0"/>
              <a:buChar char="•"/>
            </a:pPr>
            <a:r>
              <a:rPr lang="en-GB" sz="2000">
                <a:solidFill>
                  <a:srgbClr val="002157"/>
                </a:solidFill>
                <a:latin typeface="Franklin Gothic Book" panose="020B0503020102020204"/>
              </a:rPr>
              <a:t>Whether the </a:t>
            </a:r>
            <a:r>
              <a:rPr lang="en-GB" sz="2000" b="1">
                <a:solidFill>
                  <a:srgbClr val="0090BF"/>
                </a:solidFill>
              </a:rPr>
              <a:t>practice</a:t>
            </a:r>
            <a:r>
              <a:rPr lang="en-GB" sz="2000">
                <a:solidFill>
                  <a:srgbClr val="002157"/>
                </a:solidFill>
                <a:latin typeface="Franklin Gothic Book" panose="020B0503020102020204"/>
              </a:rPr>
              <a:t> of license awards is consistent with the analysis of the rule</a:t>
            </a:r>
          </a:p>
          <a:p>
            <a:pPr marL="742950" lvl="1" indent="-285750">
              <a:buFont typeface="Arial" panose="020B0604020202020204" pitchFamily="34" charset="0"/>
              <a:buChar char="•"/>
            </a:pPr>
            <a:r>
              <a:rPr lang="en-GB" sz="2000" b="1">
                <a:solidFill>
                  <a:srgbClr val="0090BF"/>
                </a:solidFill>
              </a:rPr>
              <a:t>Compliance</a:t>
            </a:r>
            <a:r>
              <a:rPr lang="en-GB" sz="2000">
                <a:solidFill>
                  <a:srgbClr val="002157"/>
                </a:solidFill>
                <a:latin typeface="Franklin Gothic Book" panose="020B0503020102020204"/>
              </a:rPr>
              <a:t> risks </a:t>
            </a:r>
            <a:br>
              <a:rPr lang="en-GB" sz="2000">
                <a:solidFill>
                  <a:srgbClr val="002157"/>
                </a:solidFill>
                <a:latin typeface="Franklin Gothic Book" panose="020B0503020102020204"/>
              </a:rPr>
            </a:br>
            <a:endParaRPr lang="en-GB" sz="2000">
              <a:solidFill>
                <a:srgbClr val="002157"/>
              </a:solidFill>
              <a:latin typeface="Franklin Gothic Book" panose="020B0503020102020204"/>
            </a:endParaRPr>
          </a:p>
          <a:p>
            <a:pPr algn="l"/>
            <a:endParaRPr lang="en-GB" sz="2800"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a:effectLst/>
                <a:latin typeface="Franklin Gothic Book" panose="020B0503020102020204" pitchFamily="34" charset="0"/>
                <a:ea typeface="Courier New" panose="02070309020205020404" pitchFamily="49" charset="0"/>
                <a:cs typeface="Courier New" panose="02070309020205020404" pitchFamily="49" charset="0"/>
              </a:rPr>
              <a:t>These insights can be used to enhance oversight of licensing processes and ensure they adhere to established protocols, promoting transparency and accountability in Mali's extractive sector.</a:t>
            </a:r>
            <a:endParaRPr lang="en-NO" sz="2800">
              <a:effectLst/>
              <a:latin typeface="Franklin Gothic Book" panose="020B0503020102020204" pitchFamily="34" charset="0"/>
              <a:ea typeface="Courier New" panose="02070309020205020404" pitchFamily="49" charset="0"/>
              <a:cs typeface="Courier New" panose="02070309020205020404" pitchFamily="49"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a:t>
            </a:r>
          </a:p>
          <a:p>
            <a:pPr algn="l"/>
            <a:r>
              <a:rPr lang="en-GB" sz="2800" b="0" i="0">
                <a:solidFill>
                  <a:srgbClr val="000000"/>
                </a:solidFill>
                <a:effectLst/>
                <a:latin typeface="Times New Roman" panose="02020603050405020304" pitchFamily="18" charset="0"/>
              </a:rPr>
              <a:t>Key findings</a:t>
            </a:r>
          </a:p>
          <a:p>
            <a:pPr algn="l"/>
            <a:endParaRPr lang="en-GB" sz="2800" b="0" i="0">
              <a:solidFill>
                <a:srgbClr val="000000"/>
              </a:solidFill>
              <a:effectLst/>
              <a:latin typeface="Times New Roman" panose="02020603050405020304" pitchFamily="18" charset="0"/>
            </a:endParaRPr>
          </a:p>
          <a:p>
            <a:pPr algn="l"/>
            <a:r>
              <a:rPr lang="en-GB" sz="2800" b="0" i="0">
                <a:solidFill>
                  <a:srgbClr val="000000"/>
                </a:solidFill>
                <a:effectLst/>
                <a:latin typeface="Times New Roman" panose="02020603050405020304" pitchFamily="18" charset="0"/>
              </a:rPr>
              <a:t>The (monthly) average time taken to award prospection and exploration licenses (calculated as the difference between the dates of applications and of award) has declined over the 2010-2022 period, with a sharp decline from 2015 onwards.</a:t>
            </a:r>
          </a:p>
          <a:p>
            <a:pPr algn="l"/>
            <a:r>
              <a:rPr lang="en-GB" sz="2800" b="0" i="0">
                <a:solidFill>
                  <a:srgbClr val="000000"/>
                </a:solidFill>
                <a:effectLst/>
                <a:latin typeface="Times New Roman" panose="02020603050405020304" pitchFamily="18" charset="0"/>
              </a:rPr>
              <a:t>· The time for awarding prospection and exploration licenses has become more consistent for all such licenses over time, particularly since 2020 onwards.</a:t>
            </a:r>
          </a:p>
          <a:p>
            <a:pPr algn="l"/>
            <a:r>
              <a:rPr lang="en-GB" sz="2800" b="0" i="0">
                <a:solidFill>
                  <a:srgbClr val="000000"/>
                </a:solidFill>
                <a:effectLst/>
                <a:latin typeface="Times New Roman" panose="02020603050405020304" pitchFamily="18" charset="0"/>
              </a:rPr>
              <a:t>· The time for awarding prospection and exploration licenses does not appear to correlate to the type of prospection and exploration license awarded.</a:t>
            </a:r>
          </a:p>
          <a:p>
            <a:pPr algn="l"/>
            <a:r>
              <a:rPr lang="en-GB" sz="2800" b="0" i="0">
                <a:solidFill>
                  <a:srgbClr val="000000"/>
                </a:solidFill>
                <a:effectLst/>
                <a:latin typeface="Times New Roman" panose="02020603050405020304" pitchFamily="18" charset="0"/>
              </a:rPr>
              <a:t>· The average time for awarding prospection and exploration licenses continues to exceed the 45 day limit set in the 2019 Mining Code, including for licenses awarded since the implementation of the 2019 Mining Code in November 2020.</a:t>
            </a:r>
          </a:p>
          <a:p>
            <a:pPr algn="l"/>
            <a:r>
              <a:rPr lang="en-GB" sz="2800" b="0" i="0">
                <a:solidFill>
                  <a:srgbClr val="000000"/>
                </a:solidFill>
                <a:effectLst/>
                <a:latin typeface="Times New Roman" panose="02020603050405020304" pitchFamily="18" charset="0"/>
              </a:rPr>
              <a:t>· There are several (older) prospection and exploration licenses whose date of award is recorded as pre-dating the date of application.</a:t>
            </a:r>
          </a:p>
          <a:p>
            <a:endParaRPr lang="en-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1388515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sz="1800"/>
              <a:t>The Philippines is one of the world’s top producers of nickel, an important transition mineral that is expected to see growing demand due to its use in a range of low-carbon technologies. </a:t>
            </a:r>
            <a:endParaRPr lang="en-US" sz="1800"/>
          </a:p>
          <a:p>
            <a:pPr marL="285750" indent="-285750">
              <a:buFont typeface="Arial"/>
              <a:buChar char="•"/>
            </a:pPr>
            <a:r>
              <a:rPr lang="en-GB" sz="1800"/>
              <a:t>To better understand potential corruption risks related to nickel extraction, the Philippines EITI commissioned an integrity study with support from USAID in 2023. </a:t>
            </a:r>
            <a:endParaRPr lang="en-US" sz="1800"/>
          </a:p>
          <a:p>
            <a:pPr marL="285750" indent="-285750">
              <a:buFont typeface="Arial"/>
              <a:buChar char="•"/>
            </a:pPr>
            <a:r>
              <a:rPr lang="en-GB" sz="1800"/>
              <a:t>The study used a corruption diagnostic tool, developed by NRGI, to conduct an in-depth investigation of integrity risks, including in the licensing and contracting procedures for large-scale nickel mines. </a:t>
            </a:r>
            <a:endParaRPr lang="en-US" sz="1800"/>
          </a:p>
          <a:p>
            <a:pPr marL="285750" indent="-285750">
              <a:buFont typeface="Arial"/>
              <a:buChar char="•"/>
            </a:pPr>
            <a:r>
              <a:rPr lang="en-GB" sz="1800"/>
              <a:t>It provided recommendations for mitigating governance and corruption risks, as well as an action plan for the Philippines EITI to address priority risks and strengthen its anti-corruption work.</a:t>
            </a:r>
            <a:endParaRPr lang="nb-NO" sz="1800"/>
          </a:p>
          <a:p>
            <a:endParaRPr lang="en-US" sz="1800">
              <a:ea typeface="Calibri"/>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3138375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O" b="1">
                <a:latin typeface="Franklin Gothic Medium"/>
              </a:rPr>
              <a:t>Summary</a:t>
            </a:r>
            <a:endParaRPr lang="en-GB" b="1">
              <a:latin typeface="Franklin Gothic Medium"/>
            </a:endParaRPr>
          </a:p>
          <a:p>
            <a:pPr marL="0" indent="0">
              <a:buNone/>
            </a:pPr>
            <a:r>
              <a:rPr lang="en-GB"/>
              <a:t>Encouraged disclosures: </a:t>
            </a:r>
          </a:p>
          <a:p>
            <a:pPr>
              <a:buFont typeface="Wingdings" pitchFamily="2" charset="2"/>
              <a:buChar char="§"/>
            </a:pPr>
            <a:r>
              <a:rPr lang="en-GB" sz="1200"/>
              <a:t>Material </a:t>
            </a:r>
            <a:r>
              <a:rPr lang="en-GB" sz="1200" b="1">
                <a:solidFill>
                  <a:srgbClr val="0090BF"/>
                </a:solidFill>
              </a:rPr>
              <a:t>exploration contracts </a:t>
            </a:r>
          </a:p>
          <a:p>
            <a:pPr>
              <a:buFont typeface="Wingdings" pitchFamily="2" charset="2"/>
              <a:buChar char="§"/>
            </a:pPr>
            <a:r>
              <a:rPr lang="en-GB" sz="1200"/>
              <a:t>Terms of </a:t>
            </a:r>
            <a:r>
              <a:rPr lang="en-GB" sz="1200" b="1">
                <a:solidFill>
                  <a:srgbClr val="0090BF"/>
                </a:solidFill>
              </a:rPr>
              <a:t>sale of state’s share </a:t>
            </a:r>
            <a:r>
              <a:rPr lang="en-GB" sz="1200"/>
              <a:t>of production or other </a:t>
            </a:r>
            <a:r>
              <a:rPr lang="en-GB" sz="1200" b="1">
                <a:solidFill>
                  <a:srgbClr val="0090BF"/>
                </a:solidFill>
              </a:rPr>
              <a:t>in-kind revenues</a:t>
            </a:r>
          </a:p>
          <a:p>
            <a:pPr>
              <a:buClr>
                <a:srgbClr val="002157"/>
              </a:buClr>
              <a:buFont typeface="Wingdings" pitchFamily="2" charset="2"/>
              <a:buChar char="§"/>
            </a:pPr>
            <a:r>
              <a:rPr lang="en-GB" sz="1200" b="1">
                <a:solidFill>
                  <a:srgbClr val="0090BF"/>
                </a:solidFill>
              </a:rPr>
              <a:t>Infrastructure and barter provisions </a:t>
            </a:r>
            <a:r>
              <a:rPr lang="en-GB" sz="1200"/>
              <a:t>in contracts (including resource-backed </a:t>
            </a:r>
            <a:br>
              <a:rPr lang="en-GB" sz="1200"/>
            </a:br>
            <a:r>
              <a:rPr lang="en-GB" sz="1200"/>
              <a:t>loans)</a:t>
            </a:r>
          </a:p>
          <a:p>
            <a:pPr marL="0" indent="0">
              <a:buNone/>
            </a:pPr>
            <a:r>
              <a:rPr lang="en-GB"/>
              <a:t>Expected disclosures: </a:t>
            </a:r>
          </a:p>
          <a:p>
            <a:pPr>
              <a:buFont typeface="Wingdings" pitchFamily="2" charset="2"/>
              <a:buChar char="§"/>
            </a:pPr>
            <a:r>
              <a:rPr lang="en-GB" sz="1200"/>
              <a:t>Agreements mandating </a:t>
            </a:r>
            <a:r>
              <a:rPr lang="en-GB" sz="1200" b="1">
                <a:solidFill>
                  <a:srgbClr val="0090BF"/>
                </a:solidFill>
              </a:rPr>
              <a:t>social and environmental payments</a:t>
            </a:r>
            <a:endParaRPr lang="en-GB" sz="1200"/>
          </a:p>
          <a:p>
            <a:pPr marL="0" indent="0">
              <a:buNone/>
            </a:pPr>
            <a:endParaRPr lang="en-NO"/>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82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GB" b="0" i="0">
                <a:solidFill>
                  <a:srgbClr val="000000"/>
                </a:solidFill>
                <a:effectLst/>
                <a:latin typeface="Metropolis"/>
              </a:rPr>
              <a:t>Implementing countries are encouraged to publicly disclose any contracts and licenses that provide the terms attached to the exploitation of oil, gas and minerals, as well as material exploration contracts.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70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58">
              <a:spcBef>
                <a:spcPts val="1267"/>
              </a:spcBef>
              <a:spcAft>
                <a:spcPts val="1267"/>
              </a:spcAft>
              <a:defRPr/>
            </a:pPr>
            <a:r>
              <a:rPr lang="en-GB" sz="1600" dirty="0">
                <a:solidFill>
                  <a:srgbClr val="000000"/>
                </a:solidFill>
                <a:latin typeface="Calibri"/>
                <a:cs typeface="Calibri"/>
              </a:rPr>
              <a:t>Scene setting... </a:t>
            </a:r>
            <a:endParaRPr lang="en-US" dirty="0"/>
          </a:p>
          <a:p>
            <a:pPr>
              <a:spcBef>
                <a:spcPts val="1267"/>
              </a:spcBef>
              <a:spcAft>
                <a:spcPts val="1267"/>
              </a:spcAft>
            </a:pPr>
            <a:endParaRPr lang="en-GB" sz="1600" dirty="0">
              <a:latin typeface="Franklin Gothic Book" panose="020B0503020102020204" pitchFamily="34" charset="0"/>
              <a:ea typeface="Calibri" panose="020F0502020204030204" pitchFamily="34" charset="0"/>
              <a:cs typeface="Arial" panose="020B0604020202020204" pitchFamily="34" charset="0"/>
            </a:endParaRPr>
          </a:p>
          <a:p>
            <a:pPr>
              <a:spcBef>
                <a:spcPts val="1267"/>
              </a:spcBef>
              <a:spcAft>
                <a:spcPts val="1267"/>
              </a:spcAft>
            </a:pPr>
            <a:r>
              <a:rPr lang="en-GB" sz="1600" dirty="0">
                <a:latin typeface="Franklin Gothic Book"/>
                <a:ea typeface="Calibri"/>
                <a:cs typeface="Arial" panose="020B0604020202020204" pitchFamily="34" charset="0"/>
              </a:rPr>
              <a:t>Corruption is a pressing challenge for many resource-rich countries. The lack of transparency and accountability has created opportunities for corrupt individuals, officials, companies and entities to exploit natural resources revenues for their own benefit. The statistics are alarming: Africa loses approximately $88.6 billion annually in illicit financial flows, equivalent to 3.7 percent of Africa’s GDP, as per the UN (United Nations) Conference on Trade and Development. </a:t>
            </a:r>
            <a:endParaRPr lang="en-GB" sz="1600" dirty="0">
              <a:latin typeface="Franklin Gothic Book" panose="020B0503020102020204" pitchFamily="34" charset="0"/>
              <a:ea typeface="Calibri" panose="020F0502020204030204" pitchFamily="34" charset="0"/>
              <a:cs typeface="Arial" panose="020B0604020202020204" pitchFamily="34" charset="0"/>
            </a:endParaRPr>
          </a:p>
          <a:p>
            <a:pPr>
              <a:spcBef>
                <a:spcPts val="1267"/>
              </a:spcBef>
              <a:spcAft>
                <a:spcPts val="1267"/>
              </a:spcAft>
            </a:pPr>
            <a:endParaRPr lang="en-GB" sz="1600" dirty="0">
              <a:latin typeface="Franklin Gothic Book" panose="020B0503020102020204" pitchFamily="34" charset="0"/>
              <a:ea typeface="Calibri" panose="020F0502020204030204" pitchFamily="34" charset="0"/>
              <a:cs typeface="Arial" panose="020B0604020202020204" pitchFamily="34" charset="0"/>
            </a:endParaRPr>
          </a:p>
          <a:p>
            <a:r>
              <a:rPr lang="en-US" sz="1600" dirty="0"/>
              <a:t>The prevalence of extractive sector corruption has led the EITI to face some tough questions: Why hasn’t the EITI prevented extractive sector corruption from cropping up in its member countries? Why didn’t its reports expose these scandals? What role can the EITI realistically play in fighting corruption?</a:t>
            </a:r>
            <a:endParaRPr lang="en-US" sz="1600" dirty="0">
              <a:ea typeface="Calibri"/>
              <a:cs typeface="Calibri"/>
            </a:endParaRPr>
          </a:p>
          <a:p>
            <a:endParaRPr lang="es-AR" sz="1600" dirty="0"/>
          </a:p>
          <a:p>
            <a:pPr>
              <a:spcBef>
                <a:spcPts val="1267"/>
              </a:spcBef>
              <a:spcAft>
                <a:spcPts val="1267"/>
              </a:spcAft>
            </a:pPr>
            <a:endParaRPr lang="en-US" sz="1600" dirty="0">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35088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17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06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92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*Estimated gains in revenue had the government switched the 1993 PSCs to the terms of the 2005 fiscal regime. USD 16 - 28 bn</a:t>
            </a:r>
            <a:endParaRPr lang="en-GB"/>
          </a:p>
          <a:p>
            <a:br>
              <a:rPr lang="en-GB" b="1">
                <a:cs typeface="+mn-lt"/>
              </a:rPr>
            </a:br>
            <a:r>
              <a:rPr lang="en-GB" b="1"/>
              <a:t>Key message: </a:t>
            </a:r>
            <a:r>
              <a:rPr lang="en-GB"/>
              <a:t>Natural resource income, in the form of taxes, royalties, production shares and bonuses, makes up a significant portion of revenue in some countries. Making revenue information public can help to inform fiscal policies and strengthen tax administration to support development. </a:t>
            </a:r>
            <a:endParaRPr lang="en-US">
              <a:cs typeface="Calibri"/>
            </a:endParaRPr>
          </a:p>
          <a:p>
            <a:endParaRPr lang="en-GB"/>
          </a:p>
          <a:p>
            <a:r>
              <a:rPr lang="en-GB" b="1"/>
              <a:t>Nigeria:</a:t>
            </a:r>
            <a:br>
              <a:rPr lang="en-GB" b="1"/>
            </a:br>
            <a:endParaRPr lang="en-GB"/>
          </a:p>
          <a:p>
            <a:r>
              <a:rPr lang="en-GB"/>
              <a:t>When Nigeria ventured into offshore oil extraction in the 1990s, the government incentivised exploration and production activities by awarding licenses through Production Sharing Contracts (PSCs). These contracts featured low tax and royalty rates. While they represented a small portion of Nigeria’s oil industry at the time, they make up a 45% share of total production today. </a:t>
            </a:r>
            <a:endParaRPr lang="en-US"/>
          </a:p>
          <a:p>
            <a:br>
              <a:rPr lang="en-US"/>
            </a:br>
            <a:r>
              <a:rPr lang="en-GB"/>
              <a:t>Nigeria’s 1993 law governing these PSCs stipulates that the contracts ought to have been reviewed when oil prices exceeded USD 20 per barrel (which occurred in 2004), as well as 15 years after the law came into force. Yet, these reviews were not enforced.</a:t>
            </a:r>
            <a:endParaRPr lang="en-US"/>
          </a:p>
          <a:p>
            <a:endParaRPr lang="en-GB"/>
          </a:p>
          <a:p>
            <a:r>
              <a:rPr lang="en-GB"/>
              <a:t>Nigeria EITI undertook financial modelling to estimate the oil revenue loss that resulted from not triggering the 15-year review of the 1993 PSCs. The startling conclusion of the study – that the loss of revenue was in the order of USD 16 billion to 28 billion – contributed to an amendment of the PSC Act in November 2019, introducing increased royalty rates, periodic reviews and stringent penalties for non-compliance.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242336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1479009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latin typeface="Franklin Gothic Medium"/>
              </a:rPr>
              <a:t>Summary</a:t>
            </a:r>
            <a:endParaRPr lang="en-GB" b="1">
              <a:latin typeface="Franklin Gothic Medium"/>
            </a:endParaRPr>
          </a:p>
          <a:p>
            <a:r>
              <a:rPr lang="en-GB" sz="1200"/>
              <a:t>Encourages </a:t>
            </a:r>
            <a:r>
              <a:rPr lang="en-GB" sz="1400" b="1">
                <a:solidFill>
                  <a:srgbClr val="0090BF"/>
                </a:solidFill>
              </a:rPr>
              <a:t>threshold of 10% or lower </a:t>
            </a:r>
            <a:r>
              <a:rPr lang="en-GB" sz="1200"/>
              <a:t>for ownership disclosure</a:t>
            </a:r>
          </a:p>
          <a:p>
            <a:r>
              <a:rPr lang="en-GB" sz="1200"/>
              <a:t>Requires </a:t>
            </a:r>
            <a:r>
              <a:rPr lang="en-GB" sz="1400" b="1">
                <a:solidFill>
                  <a:srgbClr val="0090BF"/>
                </a:solidFill>
              </a:rPr>
              <a:t>zero threshold for politically exposed persons </a:t>
            </a:r>
          </a:p>
          <a:p>
            <a:r>
              <a:rPr lang="en-GB" sz="1200"/>
              <a:t>Encourages disclosure of </a:t>
            </a:r>
            <a:r>
              <a:rPr lang="en-GB" sz="1400" b="1">
                <a:solidFill>
                  <a:srgbClr val="0090BF"/>
                </a:solidFill>
              </a:rPr>
              <a:t>company structures</a:t>
            </a:r>
          </a:p>
          <a:p>
            <a:r>
              <a:rPr lang="en-GB" sz="1200"/>
              <a:t>Encourages </a:t>
            </a:r>
            <a:r>
              <a:rPr lang="en-GB" sz="1400" b="1">
                <a:solidFill>
                  <a:srgbClr val="0090BF"/>
                </a:solidFill>
              </a:rPr>
              <a:t>SOEs </a:t>
            </a:r>
            <a:r>
              <a:rPr lang="en-GB" sz="1200"/>
              <a:t>to disclose beneficial owners of their </a:t>
            </a:r>
            <a:r>
              <a:rPr lang="en-GB" sz="1400" b="1">
                <a:solidFill>
                  <a:srgbClr val="0090BF"/>
                </a:solidFill>
              </a:rPr>
              <a:t>agents or intermediaries</a:t>
            </a:r>
            <a:endParaRPr lang="en-GB" sz="1400" b="0" i="0">
              <a:solidFill>
                <a:srgbClr val="374151"/>
              </a:solidFill>
              <a:effectLst/>
              <a:latin typeface="Söhne"/>
            </a:endParaRPr>
          </a:p>
          <a:p>
            <a:endParaRPr lang="en-GB" sz="1400" b="0" i="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There are also new requirements for SOEs specifically on how ownership or control is exerted. </a:t>
            </a:r>
            <a:r>
              <a:rPr lang="en-US" sz="1400" err="1">
                <a:effectLst/>
                <a:latin typeface="Franklin Gothic Book" panose="020B0503020102020204" pitchFamily="34" charset="0"/>
                <a:ea typeface="Calibri" panose="020F0502020204030204" pitchFamily="34" charset="0"/>
                <a:cs typeface="Times New Roman" panose="02020603050405020304" pitchFamily="18" charset="0"/>
              </a:rPr>
              <a:t>Recognising</a:t>
            </a:r>
            <a:r>
              <a:rPr lang="en-US" sz="1400">
                <a:effectLst/>
                <a:latin typeface="Franklin Gothic Book" panose="020B0503020102020204" pitchFamily="34" charset="0"/>
                <a:ea typeface="Calibri" panose="020F0502020204030204" pitchFamily="34" charset="0"/>
                <a:cs typeface="Times New Roman" panose="02020603050405020304" pitchFamily="18" charset="0"/>
              </a:rPr>
              <a:t> that many of the corruption cases involving SOEs are done through the use of third parties, Requirement 2.6 now encourages SOEs to disclose the beneficial owners of their agents or intermediaries.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b="1">
              <a:solidFill>
                <a:srgbClr val="0090BF"/>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981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In extractives, a high-risk sector for corruption, it has long been acknowledged that low thresholds are important for understanding ownership, for example of a small percentage stake in a very large extractives company.</a:t>
            </a:r>
          </a:p>
          <a:p>
            <a:r>
              <a:rPr lang="en-US" sz="1200"/>
              <a:t>Lower thresholds for reporting the beneficial owners of oil, gas and mining companies enable the public to have a more comprehensive view of who benefits from natural resources.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sz="100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avoid loopholes in BO disclosure which could be taken advantage of by non-legitimate companies, the new Requirement 2.5  encourages a threshold of 10% or lower for ownership disclosure, zero threshold for politically exposed persons and disclosure of company structures. </a:t>
            </a:r>
            <a:endParaRPr lang="nb-NO" sz="1000">
              <a:effectLst/>
              <a:latin typeface="Franklin Gothic Book" panose="020B0503020102020204" pitchFamily="34" charset="0"/>
              <a:ea typeface="Cambria" panose="02040503050406030204" pitchFamily="18" charset="0"/>
              <a:cs typeface="Arial" panose="020B0604020202020204" pitchFamily="34" charset="0"/>
            </a:endParaRP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8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1480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299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r>
              <a:rPr lang="en-GB"/>
              <a:t>Ghanaian CSO spotted wrongdoings by a mining company operating under restructured ownership in Ghana and incorporated in Australia. </a:t>
            </a:r>
            <a:endParaRPr lang="en-US"/>
          </a:p>
          <a:p>
            <a:pPr marL="285750" indent="-285750">
              <a:buFont typeface="Arial,Sans-Serif"/>
              <a:buChar char="•"/>
            </a:pPr>
            <a:endParaRPr lang="en-GB"/>
          </a:p>
          <a:p>
            <a:pPr marL="285750" indent="-285750">
              <a:buFont typeface="Arial,Sans-Serif"/>
              <a:buChar char="•"/>
            </a:pPr>
            <a:r>
              <a:rPr lang="en-GB"/>
              <a:t>Used Ghana’s BO register to identify beneficial owners of the company</a:t>
            </a:r>
            <a:endParaRPr lang="en-US"/>
          </a:p>
          <a:p>
            <a:pPr marL="285750" indent="-285750">
              <a:buFont typeface="Arial,Sans-Serif"/>
              <a:buChar char="•"/>
            </a:pPr>
            <a:endParaRPr lang="en-GB"/>
          </a:p>
          <a:p>
            <a:pPr marL="285750" indent="-285750">
              <a:buFont typeface="Arial,Sans-Serif"/>
              <a:buChar char="•"/>
            </a:pPr>
            <a:r>
              <a:rPr lang="en-GB"/>
              <a:t>Used Australia judicial records to establish evidence of criminal history of some beneficial owners  </a:t>
            </a:r>
            <a:endParaRPr lang="en-US"/>
          </a:p>
          <a:p>
            <a:pPr marL="285750" indent="-285750">
              <a:buFont typeface="Arial,Sans-Serif"/>
              <a:buChar char="•"/>
            </a:pPr>
            <a:endParaRPr lang="en-GB"/>
          </a:p>
          <a:p>
            <a:pPr marL="285750" indent="-285750">
              <a:buFont typeface="Arial,Sans-Serif"/>
              <a:buChar char="•"/>
            </a:pPr>
            <a:r>
              <a:rPr lang="en-GB"/>
              <a:t>CSO informed the relevant government entities, which later revoked the company’s mining license.</a:t>
            </a:r>
            <a:endParaRPr lang="nb-NO"/>
          </a:p>
          <a:p>
            <a:pPr marL="285750" indent="-285750">
              <a:buFont typeface="Arial,Sans-Serif"/>
              <a:buChar char="-"/>
            </a:pPr>
            <a:endParaRPr lang="en-GB"/>
          </a:p>
          <a:p>
            <a:pPr marL="285750" indent="-285750">
              <a:buFont typeface="Arial,Sans-Serif"/>
              <a:buChar char="-"/>
            </a:pPr>
            <a:r>
              <a:rPr lang="en-GB" b="1"/>
              <a:t>Using BO data to identify deviations from legal provisions</a:t>
            </a:r>
            <a:endParaRPr lang="en-US"/>
          </a:p>
          <a:p>
            <a:pPr marL="285750" indent="-285750">
              <a:buFont typeface="Arial,Sans-Serif"/>
              <a:buChar char="-"/>
            </a:pPr>
            <a:endParaRPr lang="en-GB"/>
          </a:p>
          <a:p>
            <a:pPr marL="285750" indent="-285750">
              <a:buFont typeface="Arial,Sans-Serif"/>
              <a:buChar char="-"/>
            </a:pPr>
            <a:r>
              <a:rPr lang="en-GB"/>
              <a:t>In 2022, the Ghanaian CSO NOPRA spotted wrongdoings by a mining company operating under restructured ownership in Ghana and incorporated in Australia. Using Ghana’s BO register, NOPRA (supported by the Opening Extractives program) could link the companies to Australia and provide evidence that some of the directors of the Ghanaian structure had a criminal past that should have prevented them owning a mining license in Ghana. The CSO informed the relevant government entities, which later revoked the company’s mining license.</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30</a:t>
            </a:fld>
            <a:endParaRPr lang="nb-NO"/>
          </a:p>
        </p:txBody>
      </p:sp>
    </p:spTree>
    <p:extLst>
      <p:ext uri="{BB962C8B-B14F-4D97-AF65-F5344CB8AC3E}">
        <p14:creationId xmlns:p14="http://schemas.microsoft.com/office/powerpoint/2010/main" val="204336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 Potential replies that you could highlight: </a:t>
            </a:r>
          </a:p>
          <a:p>
            <a:pPr marL="228600" indent="-228600">
              <a:buAutoNum type="arabicPeriod"/>
            </a:pPr>
            <a:r>
              <a:rPr lang="en-GB"/>
              <a:t>Transparency enables detection/identification of risks or vulnerabilities to risks </a:t>
            </a:r>
          </a:p>
          <a:p>
            <a:pPr marL="228600" indent="-228600">
              <a:buAutoNum type="arabicPeriod"/>
            </a:pPr>
            <a:r>
              <a:rPr lang="en-GB"/>
              <a:t>Transparency empowers citizens to monitor corrupt practices</a:t>
            </a:r>
          </a:p>
          <a:p>
            <a:pPr marL="228600" indent="-228600">
              <a:buAutoNum type="arabicPeriod"/>
            </a:pPr>
            <a:r>
              <a:rPr lang="en-GB"/>
              <a:t>Transparency increases understanding of types of corruption risks, how they occur</a:t>
            </a:r>
          </a:p>
          <a:p>
            <a:pPr marL="228600" indent="-228600">
              <a:buAutoNum type="arabicPeriod"/>
            </a:pPr>
            <a:r>
              <a:rPr lang="en-GB"/>
              <a:t>Transparency deters corrupt </a:t>
            </a:r>
            <a:r>
              <a:rPr lang="en-GB" err="1"/>
              <a:t>behavior</a:t>
            </a:r>
            <a:endParaRPr lang="en-GB"/>
          </a:p>
          <a:p>
            <a:pPr marL="228600" indent="-228600">
              <a:buAutoNum type="arabicPeriod"/>
            </a:pPr>
            <a:r>
              <a:rPr lang="en-GB"/>
              <a:t>Transparency stimulates debates /policies that are essential to fight corruption </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3222302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GB">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31</a:t>
            </a:fld>
            <a:endParaRPr lang="nb-NO"/>
          </a:p>
        </p:txBody>
      </p:sp>
    </p:spTree>
    <p:extLst>
      <p:ext uri="{BB962C8B-B14F-4D97-AF65-F5344CB8AC3E}">
        <p14:creationId xmlns:p14="http://schemas.microsoft.com/office/powerpoint/2010/main" val="802691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b="1"/>
              <a:t>Summary</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To mitigate risks of corrupt speculation of reserves and potential revenue leakages, the 2023 EITI Standard encourages disclosure of proven economic oil, gas or mineral reserves and methods for verifying accuracy of production data as well as an estimate of production and export from artisanal mining (Requirement 3.1, 3.2, 3.3)   Project costs are also expected to be disclosed to understand how governments are managing revenue loss risks (Requirement 4.10)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r>
              <a:rPr lang="en-GB"/>
              <a:t>Requires disclosure of </a:t>
            </a:r>
            <a:r>
              <a:rPr lang="en-GB" b="1">
                <a:solidFill>
                  <a:srgbClr val="0090BF"/>
                </a:solidFill>
              </a:rPr>
              <a:t>sources</a:t>
            </a:r>
            <a:r>
              <a:rPr lang="en-GB"/>
              <a:t> and </a:t>
            </a:r>
            <a:r>
              <a:rPr lang="en-GB" b="1">
                <a:solidFill>
                  <a:srgbClr val="0090BF"/>
                </a:solidFill>
              </a:rPr>
              <a:t>methods </a:t>
            </a:r>
            <a:r>
              <a:rPr lang="en-GB"/>
              <a:t>for calculating production volumes and values</a:t>
            </a:r>
          </a:p>
          <a:p>
            <a:r>
              <a:rPr lang="en-GB"/>
              <a:t>Requires disclosure of </a:t>
            </a:r>
            <a:r>
              <a:rPr lang="en-GB" b="1">
                <a:solidFill>
                  <a:srgbClr val="0090BF"/>
                </a:solidFill>
              </a:rPr>
              <a:t>mechanisms</a:t>
            </a:r>
            <a:r>
              <a:rPr lang="en-GB"/>
              <a:t> for </a:t>
            </a:r>
            <a:r>
              <a:rPr lang="en-GB" b="1">
                <a:solidFill>
                  <a:srgbClr val="0090BF"/>
                </a:solidFill>
              </a:rPr>
              <a:t>verifying</a:t>
            </a:r>
            <a:r>
              <a:rPr lang="en-GB"/>
              <a:t> </a:t>
            </a:r>
            <a:r>
              <a:rPr lang="en-GB" b="1">
                <a:solidFill>
                  <a:srgbClr val="0090BF"/>
                </a:solidFill>
              </a:rPr>
              <a:t>accuracy</a:t>
            </a:r>
            <a:r>
              <a:rPr lang="en-GB"/>
              <a:t> of production data </a:t>
            </a:r>
          </a:p>
          <a:p>
            <a:r>
              <a:rPr lang="en-GB"/>
              <a:t>Encourages disclosure of proven economic oil, gas or mineral </a:t>
            </a:r>
            <a:r>
              <a:rPr lang="en-GB" b="1">
                <a:solidFill>
                  <a:srgbClr val="0090BF"/>
                </a:solidFill>
              </a:rPr>
              <a:t>reserves </a:t>
            </a:r>
          </a:p>
          <a:p>
            <a:r>
              <a:rPr lang="en-GB"/>
              <a:t>Encourages disclosure of estimated production and export from </a:t>
            </a:r>
            <a:r>
              <a:rPr lang="en-GB" b="1">
                <a:solidFill>
                  <a:srgbClr val="0090BF"/>
                </a:solidFill>
              </a:rPr>
              <a:t>artisanal mining</a:t>
            </a:r>
          </a:p>
          <a:p>
            <a:r>
              <a:rPr lang="en-GB"/>
              <a:t>Expects disclosure of </a:t>
            </a:r>
            <a:r>
              <a:rPr lang="en-GB" b="1">
                <a:solidFill>
                  <a:srgbClr val="0090BF"/>
                </a:solidFill>
              </a:rPr>
              <a:t>project costs</a:t>
            </a:r>
          </a:p>
          <a:p>
            <a:endParaRPr lang="en-GB" b="1">
              <a:solidFill>
                <a:srgbClr val="0090BF"/>
              </a:solidFill>
            </a:endParaRPr>
          </a:p>
          <a:p>
            <a:endParaRPr lang="en-GB" b="1">
              <a:solidFill>
                <a:srgbClr val="0090BF"/>
              </a:solidFill>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Production volumes and values data enhance financial transparency in the extractive sector, reducing opportunities for corruption by ensuring accurate reporting of revenues, taxes, and payments to governments.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Accessible data empowers the public, civil society, and local communities to monitor extractive activities, fostering accountability and identifying potential irregularities or corrupt practices.</a:t>
            </a:r>
          </a:p>
          <a:p>
            <a:pPr algn="l" fontAlgn="base">
              <a:buFont typeface="Arial" panose="020B0604020202020204" pitchFamily="34" charset="0"/>
              <a:buChar char="•"/>
            </a:pPr>
            <a:endParaRPr lang="en-GB" b="0" i="0">
              <a:solidFill>
                <a:srgbClr val="000000"/>
              </a:solidFill>
              <a:effectLst/>
              <a:latin typeface="inherit"/>
            </a:endParaRPr>
          </a:p>
          <a:p>
            <a:pPr algn="l" fontAlgn="base">
              <a:buFont typeface="Arial" panose="020B0604020202020204" pitchFamily="34" charset="0"/>
              <a:buChar char="•"/>
            </a:pPr>
            <a:r>
              <a:rPr lang="en-GB" b="0" i="0">
                <a:solidFill>
                  <a:srgbClr val="000000"/>
                </a:solidFill>
                <a:effectLst/>
                <a:latin typeface="inherit"/>
              </a:rPr>
              <a:t>Governments and companies can utilise production data for risk assessments, enabling targeted anti-corruption measures and contributing to effective resource governance within the extractive sector.</a:t>
            </a:r>
          </a:p>
          <a:p>
            <a:br>
              <a:rPr lang="en-GB" b="0" i="0">
                <a:solidFill>
                  <a:srgbClr val="000000"/>
                </a:solidFill>
                <a:effectLst/>
                <a:latin typeface="Inter"/>
              </a:rPr>
            </a:b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942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b="0">
                <a:solidFill>
                  <a:srgbClr val="000000"/>
                </a:solidFill>
                <a:effectLst/>
                <a:latin typeface="inherit"/>
              </a:rPr>
              <a:t>b) Implementing countries and companies are encouraged to disclose data on proven economic oil, gas or mineral reserves, where available.</a:t>
            </a:r>
          </a:p>
          <a:p>
            <a:br>
              <a:rPr lang="en-GB">
                <a:effectLs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591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a) Implementing countries are required to disclose timely production data, including production volumes and values by commodity. Data must be further disaggregated by project, where available. An estimate of production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production volumes and values must be disclosed. Implementing countries are required to disclose existing mechanisms to monitor and verify the accuracy of production data and document findings, including any weaknesses related to the comprehensiveness and reliability of publicly available production data.  </a:t>
            </a:r>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811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timely export data, including export volumes and the value by commodity and by exporting company.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Implementing countries are expected to disaggregate export data by transaction.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An estimate of exports resulting from artisanal and small-scale activities must be disclosed where applicable and available.</a:t>
            </a:r>
          </a:p>
          <a:p>
            <a:pPr algn="l" fontAlgn="base">
              <a:buFont typeface="Arial" panose="020B0604020202020204" pitchFamily="34" charset="0"/>
              <a:buChar char="•"/>
            </a:pPr>
            <a:r>
              <a:rPr lang="en-GB" b="0" i="0">
                <a:solidFill>
                  <a:srgbClr val="000000"/>
                </a:solidFill>
                <a:effectLst/>
                <a:latin typeface="Metropolis"/>
              </a:rPr>
              <a:t>b) The sources of and the methods for calculating export volumes and values must be disclosed. Implementing countries must disclose existing mechanisms to monitor and verify the accuracy of export data and document findings, including any weaknesses related to the comprehensiveness and reliability of publicly available export data. This could involve analysing possible deviations between export values and market prices and/or import values reported by the destination country.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820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a) Implementing countries are required to disclose government policies and practices for monitoring oil, gas and mining project costs and managing revenue loss risks. This must include the disclosure of relevant laws, regulations and policies, as well as actions undertaken to monitor costs.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46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22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latin typeface="Metropolis"/>
              </a:rPr>
              <a:t>c) Companies and implementing countries are encouraged to disclose declared costs disaggregated by project, and by costs related to operating and capital expenditures. Operating expenditures declared in the reporting year may include amortisation or depreciation of costs incurred in prior years. Companies and implementing countries are encouraged to disclose costs incurred since the commencement of the project.</a:t>
            </a:r>
          </a:p>
          <a:p>
            <a:pPr algn="l" fontAlgn="base">
              <a:buFont typeface="Arial" panose="020B0604020202020204" pitchFamily="34" charset="0"/>
              <a:buChar char="•"/>
            </a:pPr>
            <a:endParaRPr lang="en-GB" b="0" i="0">
              <a:solidFill>
                <a:srgbClr val="000000"/>
              </a:solidFill>
              <a:effectLst/>
              <a:latin typeface="Metropoli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45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t>The analysis showed that even with high oil prices, revenues were not expected to return to the level seen in 2013-2014 due to changes in the fiscal regime. </a:t>
            </a:r>
          </a:p>
          <a:p>
            <a:endParaRPr lang="en-GB" sz="1200"/>
          </a:p>
          <a:p>
            <a:endParaRPr lang="en-GB" sz="1200"/>
          </a:p>
          <a:p>
            <a:pPr marL="285750" indent="-285750">
              <a:spcBef>
                <a:spcPts val="1200"/>
              </a:spcBef>
              <a:spcAft>
                <a:spcPts val="1200"/>
              </a:spcAft>
              <a:buFont typeface="Arial" panose="020B0604020202020204" pitchFamily="34" charset="0"/>
              <a:buChar char="•"/>
            </a:pPr>
            <a:endParaRPr lang="en-US" sz="1200">
              <a:effectLst/>
              <a:latin typeface="Franklin Gothic Book" panose="020B0503020102020204" pitchFamily="34" charset="0"/>
              <a:ea typeface="Cambria" panose="02040503050406030204" pitchFamily="18" charset="0"/>
              <a:cs typeface="Arial" panose="020B0604020202020204" pitchFamily="34" charset="0"/>
            </a:endParaRP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 energy transition will impact government revenues that are generated from both fossil fuel and minerals, particularly those needed for renewable energy technologies.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Governments will be expected to disclose their revenue forecasts or scenarios, as well as the assumptions that underlie these forecasts.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Companies are expected to disclose information about future production plans, when requested by the multi-stakeholder group.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These disclosures help citizens understand how prepared their country is to manage the energy transition and enable public debate about the sustainability of public revenues.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40</a:t>
            </a:fld>
            <a:endParaRPr lang="nb-NO"/>
          </a:p>
        </p:txBody>
      </p:sp>
    </p:spTree>
    <p:extLst>
      <p:ext uri="{BB962C8B-B14F-4D97-AF65-F5344CB8AC3E}">
        <p14:creationId xmlns:p14="http://schemas.microsoft.com/office/powerpoint/2010/main" val="811435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Summary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effectLst/>
                <a:latin typeface="Franklin Gothic Book" panose="020B0503020102020204" pitchFamily="34" charset="0"/>
                <a:ea typeface="Calibri" panose="020F0502020204030204" pitchFamily="34" charset="0"/>
                <a:cs typeface="Times New Roman" panose="02020603050405020304" pitchFamily="18" charset="0"/>
              </a:rPr>
              <a:t>The 2023 Standard strengthens the multi-stakeholder’s mandate to use the EITI process in engaging in anti-corruption issues in their country. MSGs are now required to include in their work plans objectives that reflect national priorities including issues related to corruption (Requirement 1.5)  and to conduct related activities (Requirement 1.4.vii). Requirement 7.1. further states that tackling corruption issues through public debate is a key objective of the requirement. Companies and SOEs are now expected to publish their anti-corruption policies, how they manage corruption risks and how they use BO data. They are further encouraged to engage in rigorous due diligence processes (Requirement 1.2 and 2.6). . All of these new provisions are expected to address perceived limitations on the MSGs mandate in engaging with corruption issues and to directly involve companies and SOEs in the efforts to prevent corruption through the EITI process.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83540" indent="-383540">
              <a:buFont typeface="Arial" panose="020B0604020202020204" pitchFamily="34" charset="0"/>
              <a:buChar char="•"/>
            </a:pPr>
            <a:r>
              <a:rPr lang="en-GB" sz="1200"/>
              <a:t>Country </a:t>
            </a:r>
            <a:r>
              <a:rPr lang="en-GB" sz="1200" b="1">
                <a:solidFill>
                  <a:srgbClr val="0090BF"/>
                </a:solidFill>
              </a:rPr>
              <a:t>work plans </a:t>
            </a:r>
            <a:r>
              <a:rPr lang="en-GB" sz="1200"/>
              <a:t>must reflect national priorities (e.g. </a:t>
            </a:r>
            <a:r>
              <a:rPr lang="en-GB" sz="1200" b="1">
                <a:solidFill>
                  <a:srgbClr val="0090BF"/>
                </a:solidFill>
              </a:rPr>
              <a:t>anti-corruption</a:t>
            </a:r>
            <a:r>
              <a:rPr lang="en-GB" sz="1200"/>
              <a:t>) and conduct related activities</a:t>
            </a:r>
          </a:p>
          <a:p>
            <a:pPr marL="383540" indent="-383540">
              <a:buFont typeface="Arial" panose="020B0604020202020204" pitchFamily="34" charset="0"/>
              <a:buChar char="•"/>
            </a:pPr>
            <a:r>
              <a:rPr lang="en-GB" sz="1200"/>
              <a:t>Companies and SOEs expected to publish </a:t>
            </a:r>
            <a:r>
              <a:rPr lang="en-GB" sz="1200" b="1">
                <a:solidFill>
                  <a:srgbClr val="0090BF"/>
                </a:solidFill>
              </a:rPr>
              <a:t>anti-corruption policies</a:t>
            </a:r>
            <a:r>
              <a:rPr lang="en-GB" sz="1200"/>
              <a:t>, how they manage </a:t>
            </a:r>
            <a:r>
              <a:rPr lang="en-GB" sz="1200" b="1">
                <a:solidFill>
                  <a:srgbClr val="0090BF"/>
                </a:solidFill>
              </a:rPr>
              <a:t>corruption risks </a:t>
            </a:r>
            <a:r>
              <a:rPr lang="en-GB" sz="1200"/>
              <a:t>and </a:t>
            </a:r>
            <a:r>
              <a:rPr lang="en-GB" sz="1200" b="1">
                <a:solidFill>
                  <a:srgbClr val="0090BF"/>
                </a:solidFill>
              </a:rPr>
              <a:t>use beneficial ownership data</a:t>
            </a:r>
          </a:p>
          <a:p>
            <a:pPr marL="383540" indent="-383540">
              <a:buFont typeface="Arial" panose="020B0604020202020204" pitchFamily="34" charset="0"/>
              <a:buChar char="•"/>
            </a:pPr>
            <a:r>
              <a:rPr lang="en-GB" sz="1200"/>
              <a:t>Companies and SOEs encouraged to engage in rigorous </a:t>
            </a:r>
            <a:r>
              <a:rPr lang="en-GB" sz="1200" b="1">
                <a:solidFill>
                  <a:srgbClr val="0090BF"/>
                </a:solidFill>
              </a:rPr>
              <a:t>due diligence </a:t>
            </a:r>
            <a:r>
              <a:rPr lang="en-GB" sz="1200"/>
              <a:t>processes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pPr marL="457200" lvl="1" indent="0" algn="l" fontAlgn="base">
              <a:buFont typeface="+mj-lt"/>
              <a:buNone/>
            </a:pPr>
            <a:endParaRPr lang="en-GB" b="0" i="0">
              <a:solidFill>
                <a:srgbClr val="374151"/>
              </a:solidFill>
              <a:effectLst/>
              <a:latin typeface="Söhne"/>
            </a:endParaRPr>
          </a:p>
          <a:p>
            <a:pPr marL="742950" lvl="1" indent="-285750" algn="l" fontAlgn="base">
              <a:buFont typeface="+mj-lt"/>
              <a:buAutoNum type="arabicPeriod"/>
            </a:pPr>
            <a:endParaRPr lang="en-GB"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70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LICENSES &amp; LICENSE ALLOCATION: </a:t>
            </a:r>
            <a:r>
              <a:rPr lang="en-US"/>
              <a:t>Exploration and production licenses are the industry’s most valuable prizes, and competition for them creates all kinds of corruption risks.</a:t>
            </a:r>
          </a:p>
          <a:p>
            <a:endParaRPr lang="en-US"/>
          </a:p>
          <a:p>
            <a:r>
              <a:rPr lang="en-US" b="1"/>
              <a:t>CONTRACTS: </a:t>
            </a:r>
            <a:r>
              <a:rPr lang="en-US"/>
              <a:t>contractual terms sit at the heart of some extractive sector corruption cases, with questions arising about whether the parties to the deal received an overly lucrative deal. With the contract in hand, anti-corruption actors can ask well-informed questions about whether the company received terms that deviate from industry or market norms. </a:t>
            </a:r>
          </a:p>
          <a:p>
            <a:endParaRPr lang="en-US"/>
          </a:p>
          <a:p>
            <a:r>
              <a:rPr lang="en-US" b="1"/>
              <a:t>BENEFICIAL OWNERSHIP: </a:t>
            </a:r>
            <a:r>
              <a:rPr lang="en-US"/>
              <a:t>Assuming the information is verified and reliable, regulators, law enforcement and oversight actors can use BO data to assess to holds the license. BO data can also inform public debate about conflict of interest policies and other important anti-corruption measures. Past corruption cases reveal how PEPs have used front companies to receive lucrative extractive sector licenses, and BO disclosure could be useful in detecting and deterring this kind of behavior.</a:t>
            </a:r>
          </a:p>
          <a:p>
            <a:endParaRPr lang="en-US"/>
          </a:p>
          <a:p>
            <a:r>
              <a:rPr lang="en-US" b="1"/>
              <a:t>SOEs: </a:t>
            </a:r>
            <a:r>
              <a:rPr lang="en-US"/>
              <a:t>SOEs receive huge amounts of funds, often operate apart from standard government oversight systems, and some have proven susceptible to both bribery and rent-seeking activities. In some cases, the misappropriation of SOE revenues impedes the company’s performance and its ability to meet its contractual obligations. For these reasons, SOEs sit at the center of many prominent corruption cases. Brazil’s Petrobras is perhaps the most famous case, but it’s far from alone. </a:t>
            </a:r>
            <a:endParaRPr lang="es-A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3220559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b) Reporting companies are expected to publish an anti-corruption policy setting out how the company manages corruption risk, including their use of beneficial ownership data. In addition, companies on the multi-stakeholder group are expected to engage in rigorous due diligence processes. </a:t>
            </a:r>
            <a:br>
              <a:rPr lang="en-GB" b="0" i="0">
                <a:solidFill>
                  <a:srgbClr val="000000"/>
                </a:solidFill>
                <a:effectLst/>
                <a:latin typeface="Metropolis"/>
              </a:rPr>
            </a:br>
            <a:br>
              <a:rPr lang="en-GB" b="0" i="0">
                <a:solidFill>
                  <a:srgbClr val="000000"/>
                </a:solidFill>
                <a:effectLst/>
                <a:latin typeface="Metropolis"/>
              </a:rPr>
            </a:br>
            <a:r>
              <a:rPr lang="en-GB" b="0" i="0">
                <a:solidFill>
                  <a:srgbClr val="000000"/>
                </a:solidFill>
                <a:effectLst/>
                <a:latin typeface="Metropolis"/>
              </a:rPr>
              <a:t>Other reporting companies are also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544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fontAlgn="base">
              <a:buFont typeface="Arial" panose="020B0604020202020204" pitchFamily="34" charset="0"/>
              <a:buNone/>
            </a:pPr>
            <a:r>
              <a:rPr lang="en-GB" b="0" i="0">
                <a:solidFill>
                  <a:srgbClr val="000000"/>
                </a:solidFill>
                <a:effectLst/>
                <a:latin typeface="inherit"/>
              </a:rPr>
              <a:t>vii. The multi-stakeholder group is required to consider issues linked to the governance of the extractive industries, including complementary activities related to anti-corruption; energy transition reforms; gender equity; and artisanal and small-scale mining (where applicable).</a:t>
            </a:r>
          </a:p>
          <a:p>
            <a:br>
              <a:rPr lang="en-GB"/>
            </a:br>
            <a:endParaRPr lang="en-GB"/>
          </a:p>
          <a:p>
            <a:r>
              <a:rPr lang="en-GB" b="1"/>
              <a:t>Creating an MSG anticorruption working group or subcommittee </a:t>
            </a:r>
            <a:r>
              <a:rPr lang="en-GB"/>
              <a:t>In countries where corruption is a sensitive topic which may create controversy, it may be strategic to frame anticorruption efforts as promotion of “integrity” or “good governance.” • It may also be more strategic to task existing thematic working groups or subcommittees with responsibility for mainstreaming anticorruption in other EITI thematic engagements, rather than to form a new grouping explicitly dedicated to working on corruption issues. • Either way, a working group’s mission should include engaging with external anticorruption actors such as government commissions, law enforcement agencies, auditors, anticorruption NGOs, investigative journalists and the compliance staff of reporting companies.</a:t>
            </a:r>
          </a:p>
          <a:p>
            <a:endParaRPr lang="en-GB" b="1"/>
          </a:p>
          <a:p>
            <a:r>
              <a:rPr lang="en-GB" b="1"/>
              <a:t>Creating a focus group on governance risks in supply chains: </a:t>
            </a:r>
            <a:r>
              <a:rPr lang="en-GB"/>
              <a:t>In Indonesia, the EITI established a focus group to </a:t>
            </a:r>
            <a:r>
              <a:rPr lang="en-GB" err="1"/>
              <a:t>analyze</a:t>
            </a:r>
            <a:r>
              <a:rPr lang="en-GB"/>
              <a:t> governance risks in the critical minerals supply chain for the battery industry, and commissioned a study describing each of these risks. The MSG is linking these efforts to the country’s national anticorruption plan and conducted a study to identify how the EITI could provide support to existing anticorruption initiatives. </a:t>
            </a:r>
          </a:p>
          <a:p>
            <a:endParaRPr lang="en-GB" sz="1200"/>
          </a:p>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972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Font typeface="Arial" panose="020B0604020202020204" pitchFamily="34" charset="0"/>
              <a:buChar char="•"/>
            </a:pPr>
            <a:r>
              <a:rPr lang="en-GB"/>
              <a:t>a) The multi-stakeholder group is required to maintain a work plan for implementation. The work plan must address the most relevant themes for natural resource governance in line with national priorities. The work plan must include: </a:t>
            </a:r>
            <a:r>
              <a:rPr lang="en-GB" b="0" i="0" err="1">
                <a:solidFill>
                  <a:srgbClr val="000000"/>
                </a:solidFill>
                <a:effectLst/>
                <a:latin typeface="Metropolis"/>
              </a:rPr>
              <a:t>i</a:t>
            </a:r>
            <a:r>
              <a:rPr lang="en-GB" b="0" i="0">
                <a:solidFill>
                  <a:srgbClr val="000000"/>
                </a:solidFill>
                <a:effectLst/>
                <a:latin typeface="Metropolis"/>
              </a:rPr>
              <a:t>. EITI implementation objectives that reflect national priorities, including issues related to corruption; gender equity; energy transition; revenue collection; artisanal and small-scale mining (where applicable); and other key extractive sector governance issues, as well as consultations with key stakeholders. </a:t>
            </a:r>
          </a:p>
          <a:p>
            <a:br>
              <a:rPr lang="en-GB" b="0">
                <a:effectLst/>
                <a:latin typeface="inherit"/>
              </a:rPr>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873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In line with Expectation 7 for EITI supporting companies, SOEs are expected to publish their anti-corruption policies and are encouraged to engage in rigorous due diligence processes.</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2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GB" b="0" i="0">
                <a:solidFill>
                  <a:srgbClr val="000000"/>
                </a:solidFill>
                <a:effectLst/>
                <a:latin typeface="Metropolis"/>
              </a:rPr>
              <a:t>iii. Use EITI implementation to disclose data beyond the EITI Requirements that would enhance public debate on extractive sector governance, including on corruption risks, gender equity, revenue collection, the impact of the energy transition, and artisanal and small-scale mining, as determined by the multi-stakeholder group.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02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a:t>In November 2020, CSOs in the Malawi EITI MSG brought to the group’s attention a corruption case involving senior officers at the Ministry of Mining, pertaining to the renewal of a mining license, after several media outlets had covered the story.4 The CSOs leveraged the Malawi EITI reporting process and the multi-stakeholder platform to demand a public statement from the government and call for robust government action to address the allegations. The case was later reported to the </a:t>
            </a:r>
            <a:r>
              <a:rPr lang="en-GB" sz="1200" err="1"/>
              <a:t>AntiCorruption</a:t>
            </a:r>
            <a:r>
              <a:rPr lang="en-GB" sz="1200"/>
              <a:t> Bureau, which subsequently conducted an investigation. These events prompted the Malawi EITI to develop an anticorruption policy and strategy, including measures to identify future deviations from laws and regulations.</a:t>
            </a:r>
          </a:p>
          <a:p>
            <a:pPr marL="0" indent="0">
              <a:buFontTx/>
              <a:buNone/>
            </a:pPr>
            <a:endParaRPr lang="en-GB" sz="1200"/>
          </a:p>
          <a:p>
            <a:pPr marL="0" indent="0">
              <a:buFontTx/>
              <a:buNone/>
            </a:pPr>
            <a:endParaRPr lang="en-GB" sz="1200"/>
          </a:p>
          <a:p>
            <a:pPr marL="0" indent="0">
              <a:buFontTx/>
              <a:buNone/>
            </a:pPr>
            <a:endParaRPr lang="nb-NO" sz="800"/>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48</a:t>
            </a:fld>
            <a:endParaRPr lang="nb-NO"/>
          </a:p>
        </p:txBody>
      </p:sp>
    </p:spTree>
    <p:extLst>
      <p:ext uri="{BB962C8B-B14F-4D97-AF65-F5344CB8AC3E}">
        <p14:creationId xmlns:p14="http://schemas.microsoft.com/office/powerpoint/2010/main" val="805799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49</a:t>
            </a:fld>
            <a:endParaRPr lang="nb-NO"/>
          </a:p>
        </p:txBody>
      </p:sp>
    </p:spTree>
    <p:extLst>
      <p:ext uri="{BB962C8B-B14F-4D97-AF65-F5344CB8AC3E}">
        <p14:creationId xmlns:p14="http://schemas.microsoft.com/office/powerpoint/2010/main" val="17326288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50</a:t>
            </a:fld>
            <a:endParaRPr lang="nb-NO"/>
          </a:p>
        </p:txBody>
      </p:sp>
    </p:spTree>
    <p:extLst>
      <p:ext uri="{BB962C8B-B14F-4D97-AF65-F5344CB8AC3E}">
        <p14:creationId xmlns:p14="http://schemas.microsoft.com/office/powerpoint/2010/main" val="421201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IEA 2020 - their share of total demand rises significantly over the next two decades to over 40% for copper and rare earth elements, 60-70% for nickel and cobalt, and almost 90% for lithium. EVs and battery storage have already displaced consumer electronics to become the largest consumer of lithium and are set to take over from stainless steel as the largest end-user of nickel by 2040. </a:t>
            </a:r>
            <a:r>
              <a:rPr lang="en-US" sz="1200">
                <a:hlinkClick r:id="rId3"/>
              </a:rPr>
              <a:t>https://www.iea.org/reports/the-role-of-critical-minerals-in-clean-energy-transitions/executive-summary</a:t>
            </a:r>
            <a:r>
              <a:rPr lang="en-US" sz="1200"/>
              <a:t>  </a:t>
            </a:r>
          </a:p>
          <a:p>
            <a:r>
              <a:rPr lang="en-US" sz="1200" b="1"/>
              <a:t>Transition minerals are in countries with huge informal sectors (e.g. Cobalt. Total demand is expected to rise by 60-70% by 2040. 10 per cent of the global supply of cobalt, and 20 percent of the DRC’s total cobalt exports, comes from ASM operations.</a:t>
            </a:r>
            <a:endParaRPr lang="en-US" sz="1200"/>
          </a:p>
          <a:p>
            <a:endParaRPr lang="en-US" sz="1200"/>
          </a:p>
          <a:p>
            <a:endParaRPr lang="en-US" sz="1200"/>
          </a:p>
          <a:p>
            <a:r>
              <a:rPr lang="en-US" sz="1200"/>
              <a:t>The Democratic Republic of Congo (DRC) is the world’s leading source of mined cobalt, supplying approximately 70% of Global cobalt mine production (Source: United States Geological Survey). </a:t>
            </a:r>
            <a:r>
              <a:rPr lang="en-US" sz="1200">
                <a:hlinkClick r:id="rId4"/>
              </a:rPr>
              <a:t>https://www.cobaltinstitute.org/cobalt-mining-in-the-democratic-republic-of-congo/</a:t>
            </a:r>
            <a:endParaRPr lang="en-US" sz="1200"/>
          </a:p>
          <a:p>
            <a:endParaRPr lang="en-US" sz="1200"/>
          </a:p>
          <a:p>
            <a:r>
              <a:rPr lang="en-US" sz="1200"/>
              <a:t>10 per cent of the global supply of cobalt, and 20 per cent of the DRC’s total cobalt exports, comes from ASM operations  </a:t>
            </a:r>
            <a:r>
              <a:rPr lang="en-US" sz="1200">
                <a:hlinkClick r:id="rId5"/>
              </a:rPr>
              <a:t>https://www.iisd.org/story/green-conflict-minerals/</a:t>
            </a:r>
            <a:endParaRPr lang="en-US" sz="1200"/>
          </a:p>
          <a:p>
            <a:endParaRPr lang="en-US" sz="1200"/>
          </a:p>
          <a:p>
            <a:endParaRPr lang="en-US" sz="1200"/>
          </a:p>
          <a:p>
            <a:r>
              <a:rPr lang="en-US" sz="1200"/>
              <a:t> (e.g. children have been found to be present at about 30% of cobalt ASM sites in the DRC) IEA, 2021. </a:t>
            </a:r>
          </a:p>
          <a:p>
            <a:endParaRPr lang="en-US" sz="1200"/>
          </a:p>
          <a:p>
            <a:r>
              <a:rPr lang="en-US" sz="1200"/>
              <a:t>Corruption risks were taken from OECD Report on Supply Chains </a:t>
            </a:r>
            <a:r>
              <a:rPr lang="en-US" sz="1200">
                <a:hlinkClick r:id="rId6"/>
              </a:rPr>
              <a:t>https://mneguidelines.oecd.org/Interconnected-supply-chains-a-comprehensive-look-at-due-diligence-challenges-and-opportunities-sourcing-cobalt-and-copper-from-the-DRC.pdf</a:t>
            </a:r>
            <a:endParaRPr lang="en-US" sz="1200"/>
          </a:p>
          <a:p>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330720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kern="1200">
                <a:solidFill>
                  <a:srgbClr val="002157"/>
                </a:solidFill>
                <a:effectLst/>
                <a:latin typeface="+mn-lt"/>
                <a:ea typeface="+mn-ea"/>
                <a:cs typeface="+mn-cs"/>
              </a:rPr>
              <a:t>The EITI Standard </a:t>
            </a:r>
            <a:r>
              <a:rPr lang="nb-NO" sz="1200" b="0" i="0" u="none" kern="1200" err="1">
                <a:solidFill>
                  <a:srgbClr val="002157"/>
                </a:solidFill>
                <a:effectLst/>
                <a:latin typeface="+mn-lt"/>
                <a:ea typeface="+mn-ea"/>
                <a:cs typeface="+mn-cs"/>
              </a:rPr>
              <a:t>requires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countries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key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which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call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EITI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rPr>
              <a:t>Here is a </a:t>
            </a:r>
            <a:r>
              <a:rPr lang="nb-NO" sz="1200" b="0" i="0" u="none" kern="1200" err="1">
                <a:solidFill>
                  <a:srgbClr val="002157"/>
                </a:solidFill>
                <a:effectLst/>
                <a:latin typeface="+mn-lt"/>
                <a:ea typeface="+mn-ea"/>
                <a:cs typeface="+mn-cs"/>
              </a:rPr>
              <a:t>short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overview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value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chain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steps</a:t>
            </a:r>
            <a:r>
              <a:rPr lang="nb-NO" sz="1200" b="0" i="0" u="none" kern="1200">
                <a:solidFill>
                  <a:srgbClr val="002157"/>
                </a:solidFill>
                <a:effectLst/>
                <a:latin typeface="+mn-lt"/>
                <a:ea typeface="+mn-ea"/>
                <a:cs typeface="+mn-cs"/>
              </a:rPr>
              <a:t> cover:</a:t>
            </a:r>
          </a:p>
          <a:p>
            <a:endParaRPr lang="nb-NO" sz="1200" b="0" i="0" u="none" kern="1200">
              <a:solidFill>
                <a:srgbClr val="002157"/>
              </a:solidFill>
              <a:effectLst/>
              <a:latin typeface="+mn-lt"/>
              <a:ea typeface="+mn-ea"/>
              <a:cs typeface="+mn-cs"/>
            </a:endParaRPr>
          </a:p>
          <a:p>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Legal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framework</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distribution</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of</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licenses</a:t>
            </a:r>
            <a:r>
              <a:rPr lang="nb-NO" sz="1200" b="0" i="0" u="none" kern="1200">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 and </a:t>
            </a:r>
            <a:r>
              <a:rPr lang="nb-NO" sz="1200" b="0" i="0" u="none" kern="1200" err="1">
                <a:solidFill>
                  <a:srgbClr val="002157"/>
                </a:solidFill>
                <a:effectLst/>
                <a:latin typeface="+mn-lt"/>
                <a:ea typeface="+mn-ea"/>
                <a:cs typeface="+mn-cs"/>
                <a:hlinkClick r:id="rId3">
                  <a:extLst>
                    <a:ext uri="{A12FA001-AC4F-418D-AE19-62706E023703}">
                      <ahyp:hlinkClr xmlns:ahyp="http://schemas.microsoft.com/office/drawing/2018/hyperlinkcolor" val="tx"/>
                    </a:ext>
                  </a:extLst>
                </a:hlinkClick>
              </a:rPr>
              <a:t>contracts</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a:t>
            </a:r>
            <a:r>
              <a:rPr lang="nb-NO" sz="1200" b="0" i="0" u="none" kern="1200" err="1">
                <a:solidFill>
                  <a:srgbClr val="002157"/>
                </a:solidFill>
                <a:effectLst/>
                <a:latin typeface="+mn-lt"/>
                <a:ea typeface="+mn-ea"/>
                <a:cs typeface="+mn-cs"/>
              </a:rPr>
              <a:t>section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stage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governed</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particularly</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relation</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rights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extract</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Exploration and </a:t>
            </a:r>
            <a:r>
              <a:rPr lang="nb-NO" sz="1200" b="0" i="0" u="none" kern="1200" err="1">
                <a:solidFill>
                  <a:srgbClr val="002157"/>
                </a:solidFill>
                <a:effectLst/>
                <a:latin typeface="+mn-lt"/>
                <a:ea typeface="+mn-ea"/>
                <a:cs typeface="+mn-cs"/>
                <a:hlinkClick r:id="rId4">
                  <a:extLst>
                    <a:ext uri="{A12FA001-AC4F-418D-AE19-62706E023703}">
                      <ahyp:hlinkClr xmlns:ahyp="http://schemas.microsoft.com/office/drawing/2018/hyperlinkcolor" val="tx"/>
                    </a:ext>
                  </a:extLst>
                </a:hlinkClick>
              </a:rPr>
              <a:t>production</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exploration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activities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under </a:t>
            </a:r>
            <a:r>
              <a:rPr lang="nb-NO" sz="1200" b="0" i="0" u="none" kern="1200" err="1">
                <a:solidFill>
                  <a:srgbClr val="002157"/>
                </a:solidFill>
                <a:effectLst/>
                <a:latin typeface="+mn-lt"/>
                <a:ea typeface="+mn-ea"/>
                <a:cs typeface="+mn-cs"/>
              </a:rPr>
              <a:t>way</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how</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much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country </a:t>
            </a:r>
            <a:r>
              <a:rPr lang="nb-NO" sz="1200" b="0" i="0" u="none" kern="1200" err="1">
                <a:solidFill>
                  <a:srgbClr val="002157"/>
                </a:solidFill>
                <a:effectLst/>
                <a:latin typeface="+mn-lt"/>
                <a:ea typeface="+mn-ea"/>
                <a:cs typeface="+mn-cs"/>
              </a:rPr>
              <a:t>produces</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exports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5">
                  <a:extLst>
                    <a:ext uri="{A12FA001-AC4F-418D-AE19-62706E023703}">
                      <ahyp:hlinkClr xmlns:ahyp="http://schemas.microsoft.com/office/drawing/2018/hyperlinkcolor" val="tx"/>
                    </a:ext>
                  </a:extLst>
                </a:hlinkClick>
              </a:rPr>
              <a:t>collection</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The major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pay</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tax</a:t>
            </a:r>
            <a:r>
              <a:rPr lang="nb-NO" sz="1200" b="0" i="0" u="none" kern="1200">
                <a:solidFill>
                  <a:srgbClr val="002157"/>
                </a:solidFill>
                <a:effectLst/>
                <a:latin typeface="+mn-lt"/>
                <a:ea typeface="+mn-ea"/>
                <a:cs typeface="+mn-cs"/>
              </a:rPr>
              <a:t>, royalties, </a:t>
            </a:r>
            <a:r>
              <a:rPr lang="nb-NO" sz="1200" b="0" i="0" u="none" kern="1200" err="1">
                <a:solidFill>
                  <a:srgbClr val="002157"/>
                </a:solidFill>
                <a:effectLst/>
                <a:latin typeface="+mn-lt"/>
                <a:ea typeface="+mn-ea"/>
                <a:cs typeface="+mn-cs"/>
              </a:rPr>
              <a:t>signature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bonuses</a:t>
            </a:r>
            <a:r>
              <a:rPr lang="nb-NO" sz="1200" b="0" i="0" u="none" kern="1200">
                <a:solidFill>
                  <a:srgbClr val="002157"/>
                </a:solidFill>
                <a:effectLst/>
                <a:latin typeface="+mn-lt"/>
                <a:ea typeface="+mn-ea"/>
                <a:cs typeface="+mn-cs"/>
              </a:rPr>
              <a:t>, etc.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discloses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what</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receives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figures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broken </a:t>
            </a:r>
            <a:r>
              <a:rPr lang="nb-NO" sz="1200" b="0" i="0" u="none" kern="1200" err="1">
                <a:solidFill>
                  <a:srgbClr val="002157"/>
                </a:solidFill>
                <a:effectLst/>
                <a:latin typeface="+mn-lt"/>
                <a:ea typeface="+mn-ea"/>
                <a:cs typeface="+mn-cs"/>
              </a:rPr>
              <a:t>down</a:t>
            </a:r>
            <a:r>
              <a:rPr lang="nb-NO" sz="1200" b="0" i="0" u="none" kern="1200">
                <a:solidFill>
                  <a:srgbClr val="002157"/>
                </a:solidFill>
                <a:effectLst/>
                <a:latin typeface="+mn-lt"/>
                <a:ea typeface="+mn-ea"/>
                <a:cs typeface="+mn-cs"/>
              </a:rPr>
              <a:t> by </a:t>
            </a:r>
            <a:r>
              <a:rPr lang="nb-NO" sz="1200" b="0" i="0" u="none" kern="1200" err="1">
                <a:solidFill>
                  <a:srgbClr val="002157"/>
                </a:solidFill>
                <a:effectLst/>
                <a:latin typeface="+mn-lt"/>
                <a:ea typeface="+mn-ea"/>
                <a:cs typeface="+mn-cs"/>
              </a:rPr>
              <a:t>company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stream</a:t>
            </a:r>
            <a:r>
              <a:rPr lang="nb-NO" sz="1200" b="0" i="0" u="none" kern="1200">
                <a:solidFill>
                  <a:srgbClr val="002157"/>
                </a:solidFill>
                <a:effectLst/>
                <a:latin typeface="+mn-lt"/>
                <a:ea typeface="+mn-ea"/>
                <a:cs typeface="+mn-cs"/>
              </a:rPr>
              <a:t>.  </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none" kern="1200">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Revenue </a:t>
            </a:r>
            <a:r>
              <a:rPr lang="nb-NO" sz="1200" b="0" i="0" u="none" kern="1200" err="1">
                <a:solidFill>
                  <a:srgbClr val="002157"/>
                </a:solidFill>
                <a:effectLst/>
                <a:latin typeface="+mn-lt"/>
                <a:ea typeface="+mn-ea"/>
                <a:cs typeface="+mn-cs"/>
                <a:hlinkClick r:id="rId6">
                  <a:extLst>
                    <a:ext uri="{A12FA001-AC4F-418D-AE19-62706E023703}">
                      <ahyp:hlinkClr xmlns:ahyp="http://schemas.microsoft.com/office/drawing/2018/hyperlinkcolor" val="tx"/>
                    </a:ext>
                  </a:extLst>
                </a:hlinkClick>
              </a:rPr>
              <a:t>allocation</a:t>
            </a:r>
            <a:br>
              <a:rPr lang="nb-NO" sz="1200" b="0" i="0" u="none" kern="1200">
                <a:solidFill>
                  <a:srgbClr val="002157"/>
                </a:solidFill>
                <a:effectLst/>
                <a:latin typeface="+mn-lt"/>
                <a:ea typeface="+mn-ea"/>
                <a:cs typeface="+mn-cs"/>
              </a:rPr>
            </a:br>
            <a:r>
              <a:rPr lang="nb-NO" sz="1200" b="0" i="0" u="none" kern="1200" err="1">
                <a:solidFill>
                  <a:srgbClr val="002157"/>
                </a:solidFill>
                <a:effectLst/>
                <a:latin typeface="+mn-lt"/>
                <a:ea typeface="+mn-ea"/>
                <a:cs typeface="+mn-cs"/>
              </a:rPr>
              <a:t>Once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collected</a:t>
            </a:r>
            <a:r>
              <a:rPr lang="nb-NO" sz="1200" b="0" i="0" u="none" kern="1200">
                <a:solidFill>
                  <a:srgbClr val="002157"/>
                </a:solidFill>
                <a:effectLst/>
                <a:latin typeface="+mn-lt"/>
                <a:ea typeface="+mn-ea"/>
                <a:cs typeface="+mn-cs"/>
              </a:rPr>
              <a:t> from </a:t>
            </a:r>
            <a:r>
              <a:rPr lang="nb-NO" sz="1200" b="0" i="0" u="none" kern="1200" err="1">
                <a:solidFill>
                  <a:srgbClr val="002157"/>
                </a:solidFill>
                <a:effectLst/>
                <a:latin typeface="+mn-lt"/>
                <a:ea typeface="+mn-ea"/>
                <a:cs typeface="+mn-cs"/>
              </a:rPr>
              <a:t>companies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need</a:t>
            </a:r>
            <a:r>
              <a:rPr lang="nb-NO" sz="1200" b="0" i="0" u="none" kern="1200">
                <a:solidFill>
                  <a:srgbClr val="002157"/>
                </a:solidFill>
                <a:effectLst/>
                <a:latin typeface="+mn-lt"/>
                <a:ea typeface="+mn-ea"/>
                <a:cs typeface="+mn-cs"/>
              </a:rPr>
              <a:t> to be </a:t>
            </a:r>
            <a:r>
              <a:rPr lang="nb-NO" sz="1200" b="0" i="0" u="none" kern="1200" err="1">
                <a:solidFill>
                  <a:srgbClr val="002157"/>
                </a:solidFill>
                <a:effectLst/>
                <a:latin typeface="+mn-lt"/>
                <a:ea typeface="+mn-ea"/>
                <a:cs typeface="+mn-cs"/>
              </a:rPr>
              <a:t>recorded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accounts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Usually</a:t>
            </a:r>
            <a:r>
              <a:rPr lang="nb-NO" sz="1200" b="0" i="0" u="none" kern="1200">
                <a:solidFill>
                  <a:srgbClr val="002157"/>
                </a:solidFill>
                <a:effectLst/>
                <a:latin typeface="+mn-lt"/>
                <a:ea typeface="+mn-ea"/>
                <a:cs typeface="+mn-cs"/>
              </a:rPr>
              <a:t>, most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revenue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central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Sometimes</a:t>
            </a:r>
            <a:r>
              <a:rPr lang="nb-NO" sz="1200" b="0" i="0" u="none" kern="1200">
                <a:solidFill>
                  <a:srgbClr val="002157"/>
                </a:solidFill>
                <a:effectLst/>
                <a:latin typeface="+mn-lt"/>
                <a:ea typeface="+mn-ea"/>
                <a:cs typeface="+mn-cs"/>
              </a:rPr>
              <a:t> it </a:t>
            </a:r>
            <a:r>
              <a:rPr lang="nb-NO" sz="1200" b="0" i="0" u="none" kern="1200" err="1">
                <a:solidFill>
                  <a:srgbClr val="002157"/>
                </a:solidFill>
                <a:effectLst/>
                <a:latin typeface="+mn-lt"/>
                <a:ea typeface="+mn-ea"/>
                <a:cs typeface="+mn-cs"/>
              </a:rPr>
              <a:t>goes</a:t>
            </a:r>
            <a:r>
              <a:rPr lang="nb-NO" sz="1200" b="0" i="0" u="none" kern="1200">
                <a:solidFill>
                  <a:srgbClr val="002157"/>
                </a:solidFill>
                <a:effectLst/>
                <a:latin typeface="+mn-lt"/>
                <a:ea typeface="+mn-ea"/>
                <a:cs typeface="+mn-cs"/>
              </a:rPr>
              <a:t> straight to or is </a:t>
            </a:r>
            <a:r>
              <a:rPr lang="nb-NO" sz="1200" b="0" i="0" u="none" kern="1200" err="1">
                <a:solidFill>
                  <a:srgbClr val="002157"/>
                </a:solidFill>
                <a:effectLst/>
                <a:latin typeface="+mn-lt"/>
                <a:ea typeface="+mn-ea"/>
                <a:cs typeface="+mn-cs"/>
              </a:rPr>
              <a:t>transferred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subnational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or to </a:t>
            </a:r>
            <a:r>
              <a:rPr lang="nb-NO" sz="1200" b="0" i="0" u="none" kern="1200" err="1">
                <a:solidFill>
                  <a:srgbClr val="002157"/>
                </a:solidFill>
                <a:effectLst/>
                <a:latin typeface="+mn-lt"/>
                <a:ea typeface="+mn-ea"/>
                <a:cs typeface="+mn-cs"/>
              </a:rPr>
              <a:t>special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or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 </a:t>
            </a:r>
          </a:p>
          <a:p>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Social</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and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economic</a:t>
            </a:r>
            <a:r>
              <a:rPr lang="nb-NO" sz="1200" b="0" i="0" u="sng" kern="1200">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 </a:t>
            </a:r>
            <a:r>
              <a:rPr lang="nb-NO" sz="1200" b="0" i="0" u="sng" kern="1200" err="1">
                <a:solidFill>
                  <a:srgbClr val="002157"/>
                </a:solidFill>
                <a:effectLst/>
                <a:latin typeface="+mn-lt"/>
                <a:ea typeface="+mn-ea"/>
                <a:cs typeface="+mn-cs"/>
                <a:hlinkClick r:id="rId7">
                  <a:extLst>
                    <a:ext uri="{A12FA001-AC4F-418D-AE19-62706E023703}">
                      <ahyp:hlinkClr xmlns:ahyp="http://schemas.microsoft.com/office/drawing/2018/hyperlinkcolor" val="tx"/>
                    </a:ext>
                  </a:extLst>
                </a:hlinkClick>
              </a:rPr>
              <a:t>spending</a:t>
            </a:r>
            <a:br>
              <a:rPr lang="nb-NO" sz="1200" b="0" i="0" u="none" kern="1200">
                <a:solidFill>
                  <a:srgbClr val="002157"/>
                </a:solidFill>
                <a:effectLst/>
                <a:latin typeface="+mn-lt"/>
                <a:ea typeface="+mn-ea"/>
                <a:cs typeface="+mn-cs"/>
              </a:rPr>
            </a:br>
            <a:r>
              <a:rPr lang="nb-NO" sz="1200" b="0" i="0" u="none" kern="1200">
                <a:solidFill>
                  <a:srgbClr val="002157"/>
                </a:solidFill>
                <a:effectLst/>
                <a:latin typeface="+mn-lt"/>
                <a:ea typeface="+mn-ea"/>
                <a:cs typeface="+mn-cs"/>
              </a:rPr>
              <a:t>This covers </a:t>
            </a:r>
            <a:r>
              <a:rPr lang="nb-NO" sz="1200" b="0" i="0" u="none" kern="1200" err="1">
                <a:solidFill>
                  <a:srgbClr val="002157"/>
                </a:solidFill>
                <a:effectLst/>
                <a:latin typeface="+mn-lt"/>
                <a:ea typeface="+mn-ea"/>
                <a:cs typeface="+mn-cs"/>
              </a:rPr>
              <a:t>some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ways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contributing</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and </a:t>
            </a:r>
            <a:r>
              <a:rPr lang="nb-NO" sz="1200" b="0" i="0" u="none" kern="1200" err="1">
                <a:solidFill>
                  <a:srgbClr val="002157"/>
                </a:solidFill>
                <a:effectLst/>
                <a:latin typeface="+mn-lt"/>
                <a:ea typeface="+mn-ea"/>
                <a:cs typeface="+mn-cs"/>
              </a:rPr>
              <a:t>economic</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development</a:t>
            </a:r>
            <a:r>
              <a:rPr lang="nb-NO" sz="1200" b="0" i="0" u="none" kern="1200">
                <a:solidFill>
                  <a:srgbClr val="002157"/>
                </a:solidFill>
                <a:effectLst/>
                <a:latin typeface="+mn-lt"/>
                <a:ea typeface="+mn-ea"/>
                <a:cs typeface="+mn-cs"/>
              </a:rPr>
              <a:t>.  Companies </a:t>
            </a:r>
            <a:r>
              <a:rPr lang="nb-NO" sz="1200" b="0" i="0" u="none" kern="1200" err="1">
                <a:solidFill>
                  <a:srgbClr val="002157"/>
                </a:solidFill>
                <a:effectLst/>
                <a:latin typeface="+mn-lt"/>
                <a:ea typeface="+mn-ea"/>
                <a:cs typeface="+mn-cs"/>
              </a:rPr>
              <a:t>disclose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where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funds</a:t>
            </a:r>
            <a:r>
              <a:rPr lang="nb-NO" sz="1200" b="0" i="0" u="none" kern="1200">
                <a:solidFill>
                  <a:srgbClr val="002157"/>
                </a:solidFill>
                <a:effectLst/>
                <a:latin typeface="+mn-lt"/>
                <a:ea typeface="+mn-ea"/>
                <a:cs typeface="+mn-cs"/>
              </a:rPr>
              <a:t> have </a:t>
            </a:r>
            <a:r>
              <a:rPr lang="nb-NO" sz="1200" b="0" i="0" u="none" kern="1200" err="1">
                <a:solidFill>
                  <a:srgbClr val="002157"/>
                </a:solidFill>
                <a:effectLst/>
                <a:latin typeface="+mn-lt"/>
                <a:ea typeface="+mn-ea"/>
                <a:cs typeface="+mn-cs"/>
              </a:rPr>
              <a:t>been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mandated</a:t>
            </a:r>
            <a:r>
              <a:rPr lang="nb-NO" sz="1200" b="0" i="0" u="none" kern="1200">
                <a:solidFill>
                  <a:srgbClr val="002157"/>
                </a:solidFill>
                <a:effectLst/>
                <a:latin typeface="+mn-lt"/>
                <a:ea typeface="+mn-ea"/>
                <a:cs typeface="+mn-cs"/>
              </a:rPr>
              <a:t> to be spent </a:t>
            </a:r>
            <a:r>
              <a:rPr lang="nb-NO" sz="1200" b="0" i="0" u="none" kern="1200" err="1">
                <a:solidFill>
                  <a:srgbClr val="002157"/>
                </a:solidFill>
                <a:effectLst/>
                <a:latin typeface="+mn-lt"/>
                <a:ea typeface="+mn-ea"/>
                <a:cs typeface="+mn-cs"/>
              </a:rPr>
              <a:t>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social</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projects</a:t>
            </a:r>
            <a:r>
              <a:rPr lang="nb-NO" sz="1200" b="0" i="0" u="none" kern="1200">
                <a:solidFill>
                  <a:srgbClr val="002157"/>
                </a:solidFill>
                <a:effectLst/>
                <a:latin typeface="+mn-lt"/>
                <a:ea typeface="+mn-ea"/>
                <a:cs typeface="+mn-cs"/>
              </a:rPr>
              <a:t>. The </a:t>
            </a:r>
            <a:r>
              <a:rPr lang="nb-NO" sz="1200" b="0" i="0" u="none" kern="1200" err="1">
                <a:solidFill>
                  <a:srgbClr val="002157"/>
                </a:solidFill>
                <a:effectLst/>
                <a:latin typeface="+mn-lt"/>
                <a:ea typeface="+mn-ea"/>
                <a:cs typeface="+mn-cs"/>
              </a:rPr>
              <a:t>government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asked</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publish</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information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about</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role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extractive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many</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people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are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employed</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How </a:t>
            </a:r>
            <a:r>
              <a:rPr lang="nb-NO" sz="1200" b="0" i="0" u="none" kern="1200" err="1">
                <a:solidFill>
                  <a:srgbClr val="002157"/>
                </a:solidFill>
                <a:effectLst/>
                <a:latin typeface="+mn-lt"/>
                <a:ea typeface="+mn-ea"/>
                <a:cs typeface="+mn-cs"/>
              </a:rPr>
              <a:t>important</a:t>
            </a:r>
            <a:r>
              <a:rPr lang="nb-NO" sz="1200" b="0" i="0" u="none" kern="1200">
                <a:solidFill>
                  <a:srgbClr val="002157"/>
                </a:solidFill>
                <a:effectLst/>
                <a:latin typeface="+mn-lt"/>
                <a:ea typeface="+mn-ea"/>
                <a:cs typeface="+mn-cs"/>
              </a:rPr>
              <a:t> is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contribution</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sector</a:t>
            </a:r>
            <a:r>
              <a:rPr lang="nb-NO" sz="1200" b="0" i="0" u="none" kern="1200">
                <a:solidFill>
                  <a:srgbClr val="002157"/>
                </a:solidFill>
                <a:effectLst/>
                <a:latin typeface="+mn-lt"/>
                <a:ea typeface="+mn-ea"/>
                <a:cs typeface="+mn-cs"/>
              </a:rPr>
              <a:t> to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economy</a:t>
            </a:r>
            <a:r>
              <a:rPr lang="nb-NO" sz="1200" b="0" i="0" u="none" kern="1200">
                <a:solidFill>
                  <a:srgbClr val="002157"/>
                </a:solidFill>
                <a:effectLst/>
                <a:latin typeface="+mn-lt"/>
                <a:ea typeface="+mn-ea"/>
                <a:cs typeface="+mn-cs"/>
              </a:rPr>
              <a:t>? This </a:t>
            </a:r>
            <a:r>
              <a:rPr lang="nb-NO" sz="1200" b="0" i="0" u="none" kern="1200" err="1">
                <a:solidFill>
                  <a:srgbClr val="002157"/>
                </a:solidFill>
                <a:effectLst/>
                <a:latin typeface="+mn-lt"/>
                <a:ea typeface="+mn-ea"/>
                <a:cs typeface="+mn-cs"/>
              </a:rPr>
              <a:t>allows</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citizens</a:t>
            </a:r>
            <a:r>
              <a:rPr lang="nb-NO" sz="1200" b="0" i="0" u="none" kern="1200">
                <a:solidFill>
                  <a:srgbClr val="002157"/>
                </a:solidFill>
                <a:effectLst/>
                <a:latin typeface="+mn-lt"/>
                <a:ea typeface="+mn-ea"/>
                <a:cs typeface="+mn-cs"/>
              </a:rPr>
              <a:t> to understand </a:t>
            </a:r>
            <a:r>
              <a:rPr lang="nb-NO" sz="1200" b="0" i="0" u="none" kern="1200" err="1">
                <a:solidFill>
                  <a:srgbClr val="002157"/>
                </a:solidFill>
                <a:effectLst/>
                <a:latin typeface="+mn-lt"/>
                <a:ea typeface="+mn-ea"/>
                <a:cs typeface="+mn-cs"/>
              </a:rPr>
              <a:t>the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importance</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of</a:t>
            </a:r>
            <a:r>
              <a:rPr lang="nb-NO" sz="1200" b="0" i="0" u="none" kern="1200">
                <a:solidFill>
                  <a:srgbClr val="002157"/>
                </a:solidFill>
                <a:effectLst/>
                <a:latin typeface="+mn-lt"/>
                <a:ea typeface="+mn-ea"/>
                <a:cs typeface="+mn-cs"/>
              </a:rPr>
              <a:t> </a:t>
            </a:r>
            <a:r>
              <a:rPr lang="nb-NO" sz="1200" b="0" i="0" u="none" kern="1200" err="1">
                <a:solidFill>
                  <a:srgbClr val="002157"/>
                </a:solidFill>
                <a:effectLst/>
                <a:latin typeface="+mn-lt"/>
                <a:ea typeface="+mn-ea"/>
                <a:cs typeface="+mn-cs"/>
              </a:rPr>
              <a:t>oil</a:t>
            </a:r>
            <a:r>
              <a:rPr lang="nb-NO" sz="1200" b="0" i="0" u="none" kern="1200">
                <a:solidFill>
                  <a:srgbClr val="002157"/>
                </a:solidFill>
                <a:effectLst/>
                <a:latin typeface="+mn-lt"/>
                <a:ea typeface="+mn-ea"/>
                <a:cs typeface="+mn-cs"/>
              </a:rPr>
              <a:t>, gas and </a:t>
            </a:r>
            <a:r>
              <a:rPr lang="nb-NO" sz="1200" b="0" i="0" u="none" kern="1200" err="1">
                <a:solidFill>
                  <a:srgbClr val="002157"/>
                </a:solidFill>
                <a:effectLst/>
                <a:latin typeface="+mn-lt"/>
                <a:ea typeface="+mn-ea"/>
                <a:cs typeface="+mn-cs"/>
              </a:rPr>
              <a:t>mining</a:t>
            </a:r>
            <a:r>
              <a:rPr lang="nb-NO" sz="1200" b="0" i="0" u="none" kern="1200">
                <a:solidFill>
                  <a:srgbClr val="002157"/>
                </a:solidFill>
                <a:effectLst/>
                <a:latin typeface="+mn-lt"/>
                <a:ea typeface="+mn-ea"/>
                <a:cs typeface="+mn-cs"/>
              </a:rPr>
              <a:t> in </a:t>
            </a:r>
            <a:r>
              <a:rPr lang="nb-NO" sz="1200" b="0" i="0" u="none" kern="1200" err="1">
                <a:solidFill>
                  <a:srgbClr val="002157"/>
                </a:solidFill>
                <a:effectLst/>
                <a:latin typeface="+mn-lt"/>
                <a:ea typeface="+mn-ea"/>
                <a:cs typeface="+mn-cs"/>
              </a:rPr>
              <a:t>their</a:t>
            </a:r>
            <a:r>
              <a:rPr lang="nb-NO" sz="1200" b="0" i="0" u="none" kern="1200">
                <a:solidFill>
                  <a:srgbClr val="002157"/>
                </a:solidFill>
                <a:effectLst/>
                <a:latin typeface="+mn-lt"/>
                <a:ea typeface="+mn-ea"/>
                <a:cs typeface="+mn-cs"/>
              </a:rPr>
              <a:t> country. </a:t>
            </a:r>
          </a:p>
          <a:p>
            <a:endParaRPr lang="nb-NO"/>
          </a:p>
          <a:p>
            <a:r>
              <a:rPr lang="nb-NO" b="1" err="1"/>
              <a:t>Common</a:t>
            </a:r>
            <a:r>
              <a:rPr lang="nb-NO" b="1"/>
              <a:t> questions </a:t>
            </a:r>
            <a:r>
              <a:rPr lang="nb-NO" b="1" err="1"/>
              <a:t>asked</a:t>
            </a:r>
            <a:r>
              <a:rPr lang="nb-NO" b="1"/>
              <a:t> </a:t>
            </a:r>
            <a:r>
              <a:rPr lang="nb-NO" b="1" err="1"/>
              <a:t>when</a:t>
            </a:r>
            <a:r>
              <a:rPr lang="nb-NO" b="1"/>
              <a:t> </a:t>
            </a:r>
            <a:r>
              <a:rPr lang="nb-NO" b="1" err="1"/>
              <a:t>detecting</a:t>
            </a:r>
            <a:r>
              <a:rPr lang="nb-NO" b="1"/>
              <a:t> </a:t>
            </a:r>
            <a:r>
              <a:rPr lang="nb-NO" b="1" err="1"/>
              <a:t>corruption</a:t>
            </a:r>
            <a:r>
              <a:rPr lang="nb-NO" b="1"/>
              <a:t>:</a:t>
            </a:r>
            <a:endParaRPr lang="nb-NO" b="1" u="none">
              <a:solidFill>
                <a:srgbClr val="002157"/>
              </a:solidFill>
            </a:endParaRPr>
          </a:p>
          <a:p>
            <a:endParaRPr lang="nb-NO" b="0" u="none">
              <a:solidFill>
                <a:srgbClr val="002157"/>
              </a:solidFill>
            </a:endParaRPr>
          </a:p>
          <a:p>
            <a:r>
              <a:rPr lang="nb-NO" err="1"/>
              <a:t>Licensing</a:t>
            </a:r>
            <a:r>
              <a:rPr lang="nb-NO"/>
              <a:t> and </a:t>
            </a:r>
            <a:r>
              <a:rPr lang="nb-NO" err="1"/>
              <a:t>contracting</a:t>
            </a:r>
            <a:r>
              <a:rPr lang="nb-NO"/>
              <a:t>:</a:t>
            </a:r>
          </a:p>
          <a:p>
            <a:pPr lvl="1"/>
            <a:r>
              <a:rPr lang="nb-NO" err="1"/>
              <a:t>What</a:t>
            </a:r>
            <a:r>
              <a:rPr lang="nb-NO"/>
              <a:t> </a:t>
            </a:r>
            <a:r>
              <a:rPr lang="nb-NO" err="1"/>
              <a:t>are</a:t>
            </a:r>
            <a:r>
              <a:rPr lang="nb-NO"/>
              <a:t> </a:t>
            </a:r>
            <a:r>
              <a:rPr lang="nb-NO" err="1"/>
              <a:t>the</a:t>
            </a:r>
            <a:r>
              <a:rPr lang="nb-NO"/>
              <a:t> </a:t>
            </a:r>
            <a:r>
              <a:rPr lang="nb-NO" err="1"/>
              <a:t>rules</a:t>
            </a:r>
            <a:r>
              <a:rPr lang="nb-NO"/>
              <a:t> for </a:t>
            </a:r>
            <a:r>
              <a:rPr lang="nb-NO" err="1"/>
              <a:t>licensing</a:t>
            </a:r>
            <a:r>
              <a:rPr lang="nb-NO"/>
              <a:t>/</a:t>
            </a:r>
            <a:r>
              <a:rPr lang="nb-NO" err="1"/>
              <a:t>contracting</a:t>
            </a:r>
            <a:r>
              <a:rPr lang="nb-NO"/>
              <a:t> and </a:t>
            </a:r>
            <a:r>
              <a:rPr lang="nb-NO" err="1"/>
              <a:t>are</a:t>
            </a:r>
            <a:r>
              <a:rPr lang="nb-NO"/>
              <a:t> </a:t>
            </a:r>
            <a:r>
              <a:rPr lang="nb-NO" err="1"/>
              <a:t>these</a:t>
            </a:r>
            <a:r>
              <a:rPr lang="nb-NO"/>
              <a:t> </a:t>
            </a:r>
            <a:r>
              <a:rPr lang="nb-NO" err="1"/>
              <a:t>rules</a:t>
            </a:r>
            <a:r>
              <a:rPr lang="nb-NO"/>
              <a:t> </a:t>
            </a:r>
            <a:r>
              <a:rPr lang="nb-NO" err="1"/>
              <a:t>followed</a:t>
            </a:r>
            <a:r>
              <a:rPr lang="nb-NO"/>
              <a:t>? IF not, </a:t>
            </a:r>
            <a:r>
              <a:rPr lang="nb-NO" err="1"/>
              <a:t>what</a:t>
            </a:r>
            <a:r>
              <a:rPr lang="nb-NO"/>
              <a:t> </a:t>
            </a:r>
            <a:r>
              <a:rPr lang="nb-NO" err="1"/>
              <a:t>were</a:t>
            </a:r>
            <a:r>
              <a:rPr lang="nb-NO"/>
              <a:t> </a:t>
            </a:r>
            <a:r>
              <a:rPr lang="nb-NO" err="1"/>
              <a:t>the</a:t>
            </a:r>
            <a:r>
              <a:rPr lang="nb-NO"/>
              <a:t> </a:t>
            </a:r>
            <a:r>
              <a:rPr lang="nb-NO" err="1"/>
              <a:t>motivations</a:t>
            </a:r>
            <a:r>
              <a:rPr lang="nb-NO"/>
              <a:t> for not </a:t>
            </a:r>
            <a:r>
              <a:rPr lang="nb-NO" err="1"/>
              <a:t>following</a:t>
            </a:r>
            <a:r>
              <a:rPr lang="nb-NO"/>
              <a:t> </a:t>
            </a:r>
            <a:r>
              <a:rPr lang="nb-NO" err="1"/>
              <a:t>them</a:t>
            </a:r>
            <a:r>
              <a:rPr lang="nb-NO"/>
              <a:t>? E.g. </a:t>
            </a:r>
            <a:r>
              <a:rPr lang="nb-NO" err="1"/>
              <a:t>undue</a:t>
            </a:r>
            <a:r>
              <a:rPr lang="nb-NO"/>
              <a:t> </a:t>
            </a:r>
            <a:r>
              <a:rPr lang="nb-NO" err="1"/>
              <a:t>favor</a:t>
            </a:r>
            <a:r>
              <a:rPr lang="nb-NO"/>
              <a:t> given to </a:t>
            </a:r>
            <a:r>
              <a:rPr lang="nb-NO" err="1"/>
              <a:t>high-level</a:t>
            </a:r>
            <a:r>
              <a:rPr lang="nb-NO"/>
              <a:t>/</a:t>
            </a:r>
            <a:r>
              <a:rPr lang="nb-NO" err="1"/>
              <a:t>influential</a:t>
            </a:r>
            <a:r>
              <a:rPr lang="nb-NO"/>
              <a:t> </a:t>
            </a:r>
            <a:r>
              <a:rPr lang="nb-NO" err="1"/>
              <a:t>individuals</a:t>
            </a:r>
            <a:r>
              <a:rPr lang="nb-NO"/>
              <a:t> </a:t>
            </a:r>
          </a:p>
          <a:p>
            <a:pPr lvl="1"/>
            <a:r>
              <a:rPr lang="nb-NO" err="1"/>
              <a:t>What</a:t>
            </a:r>
            <a:r>
              <a:rPr lang="nb-NO"/>
              <a:t> </a:t>
            </a:r>
            <a:r>
              <a:rPr lang="nb-NO" err="1"/>
              <a:t>are</a:t>
            </a:r>
            <a:r>
              <a:rPr lang="nb-NO"/>
              <a:t> </a:t>
            </a:r>
            <a:r>
              <a:rPr lang="nb-NO" err="1"/>
              <a:t>the</a:t>
            </a:r>
            <a:r>
              <a:rPr lang="nb-NO"/>
              <a:t> terms </a:t>
            </a:r>
            <a:r>
              <a:rPr lang="nb-NO" err="1"/>
              <a:t>of</a:t>
            </a:r>
            <a:r>
              <a:rPr lang="nb-NO"/>
              <a:t> </a:t>
            </a:r>
            <a:r>
              <a:rPr lang="nb-NO" err="1"/>
              <a:t>the</a:t>
            </a:r>
            <a:r>
              <a:rPr lang="nb-NO"/>
              <a:t> </a:t>
            </a:r>
            <a:r>
              <a:rPr lang="nb-NO" err="1"/>
              <a:t>extractive</a:t>
            </a:r>
            <a:r>
              <a:rPr lang="nb-NO"/>
              <a:t> </a:t>
            </a:r>
            <a:r>
              <a:rPr lang="nb-NO" err="1"/>
              <a:t>contracts</a:t>
            </a:r>
            <a:r>
              <a:rPr lang="nb-NO"/>
              <a:t>? Are </a:t>
            </a:r>
            <a:r>
              <a:rPr lang="nb-NO" err="1"/>
              <a:t>these</a:t>
            </a:r>
            <a:r>
              <a:rPr lang="nb-NO"/>
              <a:t> terms fair or do </a:t>
            </a:r>
            <a:r>
              <a:rPr lang="nb-NO" err="1"/>
              <a:t>they</a:t>
            </a:r>
            <a:r>
              <a:rPr lang="nb-NO"/>
              <a:t> </a:t>
            </a:r>
            <a:r>
              <a:rPr lang="nb-NO" err="1"/>
              <a:t>unduly</a:t>
            </a:r>
            <a:r>
              <a:rPr lang="nb-NO"/>
              <a:t> </a:t>
            </a:r>
            <a:r>
              <a:rPr lang="nb-NO" err="1"/>
              <a:t>favor</a:t>
            </a:r>
            <a:r>
              <a:rPr lang="nb-NO"/>
              <a:t> </a:t>
            </a:r>
            <a:r>
              <a:rPr lang="nb-NO" err="1"/>
              <a:t>certain</a:t>
            </a:r>
            <a:r>
              <a:rPr lang="nb-NO"/>
              <a:t> </a:t>
            </a:r>
            <a:r>
              <a:rPr lang="nb-NO" err="1"/>
              <a:t>parties</a:t>
            </a:r>
            <a:r>
              <a:rPr lang="nb-NO"/>
              <a:t>? How? </a:t>
            </a:r>
          </a:p>
          <a:p>
            <a:pPr lvl="1"/>
            <a:r>
              <a:rPr lang="nb-NO"/>
              <a:t>Who </a:t>
            </a:r>
            <a:r>
              <a:rPr lang="nb-NO" err="1"/>
              <a:t>ultimately</a:t>
            </a:r>
            <a:r>
              <a:rPr lang="nb-NO"/>
              <a:t> </a:t>
            </a:r>
            <a:r>
              <a:rPr lang="nb-NO" err="1"/>
              <a:t>benefits</a:t>
            </a:r>
            <a:r>
              <a:rPr lang="nb-NO"/>
              <a:t> from </a:t>
            </a:r>
            <a:r>
              <a:rPr lang="nb-NO" err="1"/>
              <a:t>these</a:t>
            </a:r>
            <a:r>
              <a:rPr lang="nb-NO"/>
              <a:t> </a:t>
            </a:r>
            <a:r>
              <a:rPr lang="nb-NO" err="1"/>
              <a:t>contracts</a:t>
            </a:r>
            <a:r>
              <a:rPr lang="nb-NO"/>
              <a:t>? </a:t>
            </a:r>
          </a:p>
          <a:p>
            <a:r>
              <a:rPr lang="nb-NO"/>
              <a:t>Revenue </a:t>
            </a:r>
            <a:r>
              <a:rPr lang="nb-NO" err="1"/>
              <a:t>collection</a:t>
            </a:r>
            <a:endParaRPr lang="nb-NO"/>
          </a:p>
          <a:p>
            <a:pPr lvl="1"/>
            <a:r>
              <a:rPr lang="nb-NO"/>
              <a:t>Are </a:t>
            </a:r>
            <a:r>
              <a:rPr lang="nb-NO" err="1"/>
              <a:t>the</a:t>
            </a:r>
            <a:r>
              <a:rPr lang="nb-NO"/>
              <a:t> right </a:t>
            </a:r>
            <a:r>
              <a:rPr lang="nb-NO" err="1"/>
              <a:t>payments</a:t>
            </a:r>
            <a:r>
              <a:rPr lang="nb-NO"/>
              <a:t> </a:t>
            </a:r>
            <a:r>
              <a:rPr lang="nb-NO" err="1"/>
              <a:t>made</a:t>
            </a:r>
            <a:r>
              <a:rPr lang="nb-NO"/>
              <a:t> to </a:t>
            </a:r>
            <a:r>
              <a:rPr lang="nb-NO" err="1"/>
              <a:t>the</a:t>
            </a:r>
            <a:r>
              <a:rPr lang="nb-NO"/>
              <a:t> </a:t>
            </a:r>
            <a:r>
              <a:rPr lang="nb-NO" err="1"/>
              <a:t>government</a:t>
            </a:r>
            <a:r>
              <a:rPr lang="nb-NO"/>
              <a:t>?</a:t>
            </a:r>
          </a:p>
          <a:p>
            <a:pPr lvl="1"/>
            <a:r>
              <a:rPr lang="nb-NO"/>
              <a:t>Do </a:t>
            </a:r>
            <a:r>
              <a:rPr lang="nb-NO" err="1"/>
              <a:t>these</a:t>
            </a:r>
            <a:r>
              <a:rPr lang="nb-NO"/>
              <a:t> </a:t>
            </a:r>
            <a:r>
              <a:rPr lang="nb-NO" err="1"/>
              <a:t>payments</a:t>
            </a:r>
            <a:r>
              <a:rPr lang="nb-NO"/>
              <a:t> </a:t>
            </a:r>
            <a:r>
              <a:rPr lang="nb-NO" err="1"/>
              <a:t>reach</a:t>
            </a:r>
            <a:r>
              <a:rPr lang="nb-NO"/>
              <a:t> </a:t>
            </a:r>
            <a:r>
              <a:rPr lang="nb-NO" err="1"/>
              <a:t>the</a:t>
            </a:r>
            <a:r>
              <a:rPr lang="nb-NO"/>
              <a:t> national </a:t>
            </a:r>
            <a:r>
              <a:rPr lang="nb-NO" err="1"/>
              <a:t>budget</a:t>
            </a:r>
            <a:r>
              <a:rPr lang="nb-NO"/>
              <a:t>? </a:t>
            </a:r>
          </a:p>
          <a:p>
            <a:pPr lvl="1"/>
            <a:r>
              <a:rPr lang="nb-NO"/>
              <a:t>How </a:t>
            </a:r>
            <a:r>
              <a:rPr lang="nb-NO" err="1"/>
              <a:t>are</a:t>
            </a:r>
            <a:r>
              <a:rPr lang="nb-NO"/>
              <a:t> </a:t>
            </a:r>
            <a:r>
              <a:rPr lang="nb-NO" err="1"/>
              <a:t>they</a:t>
            </a:r>
            <a:r>
              <a:rPr lang="nb-NO"/>
              <a:t> spent? Who </a:t>
            </a:r>
            <a:r>
              <a:rPr lang="nb-NO" err="1"/>
              <a:t>benefits</a:t>
            </a:r>
            <a:r>
              <a:rPr lang="nb-NO"/>
              <a:t> from </a:t>
            </a:r>
            <a:r>
              <a:rPr lang="nb-NO" err="1"/>
              <a:t>these</a:t>
            </a:r>
            <a:r>
              <a:rPr lang="nb-NO"/>
              <a:t> </a:t>
            </a:r>
            <a:r>
              <a:rPr lang="nb-NO" err="1"/>
              <a:t>payments</a:t>
            </a:r>
            <a:r>
              <a:rPr lang="nb-NO"/>
              <a:t>? </a:t>
            </a:r>
          </a:p>
          <a:p>
            <a:pPr lvl="1"/>
            <a:endParaRPr lang="nb-NO"/>
          </a:p>
          <a:p>
            <a:pPr lvl="1"/>
            <a:endParaRPr lang="nb-NO"/>
          </a:p>
          <a:p>
            <a:pPr>
              <a:buFont typeface="Wingdings" panose="05000000000000000000" pitchFamily="2" charset="2"/>
              <a:buChar char="§"/>
            </a:pPr>
            <a:r>
              <a:rPr lang="nb-NO"/>
              <a:t>State </a:t>
            </a:r>
            <a:r>
              <a:rPr lang="nb-NO" err="1"/>
              <a:t>participation</a:t>
            </a:r>
            <a:endParaRPr lang="nb-NO"/>
          </a:p>
          <a:p>
            <a:pPr lvl="1">
              <a:buFont typeface="Wingdings" panose="05000000000000000000" pitchFamily="2" charset="2"/>
              <a:buChar char="§"/>
            </a:pPr>
            <a:r>
              <a:rPr lang="nb-NO"/>
              <a:t>How </a:t>
            </a:r>
            <a:r>
              <a:rPr lang="nb-NO" err="1"/>
              <a:t>much</a:t>
            </a:r>
            <a:r>
              <a:rPr lang="nb-NO"/>
              <a:t> </a:t>
            </a:r>
            <a:r>
              <a:rPr lang="nb-NO" err="1"/>
              <a:t>does</a:t>
            </a:r>
            <a:r>
              <a:rPr lang="nb-NO"/>
              <a:t> </a:t>
            </a:r>
            <a:r>
              <a:rPr lang="nb-NO" err="1"/>
              <a:t>the</a:t>
            </a:r>
            <a:r>
              <a:rPr lang="nb-NO"/>
              <a:t> </a:t>
            </a:r>
            <a:r>
              <a:rPr lang="nb-NO" err="1"/>
              <a:t>state</a:t>
            </a:r>
            <a:r>
              <a:rPr lang="nb-NO"/>
              <a:t> /</a:t>
            </a:r>
            <a:r>
              <a:rPr lang="nb-NO" err="1"/>
              <a:t>SOEs</a:t>
            </a:r>
            <a:r>
              <a:rPr lang="nb-NO"/>
              <a:t> </a:t>
            </a:r>
            <a:r>
              <a:rPr lang="nb-NO" err="1"/>
              <a:t>get</a:t>
            </a:r>
            <a:r>
              <a:rPr lang="nb-NO"/>
              <a:t> in </a:t>
            </a:r>
            <a:r>
              <a:rPr lang="nb-NO" err="1"/>
              <a:t>extractive</a:t>
            </a:r>
            <a:r>
              <a:rPr lang="nb-NO"/>
              <a:t> </a:t>
            </a:r>
            <a:r>
              <a:rPr lang="nb-NO" err="1"/>
              <a:t>sector</a:t>
            </a:r>
            <a:r>
              <a:rPr lang="nb-NO"/>
              <a:t> </a:t>
            </a:r>
            <a:r>
              <a:rPr lang="nb-NO" err="1"/>
              <a:t>revenues</a:t>
            </a:r>
            <a:r>
              <a:rPr lang="nb-NO"/>
              <a:t>? </a:t>
            </a:r>
          </a:p>
          <a:p>
            <a:pPr lvl="1">
              <a:buFont typeface="Wingdings" panose="05000000000000000000" pitchFamily="2" charset="2"/>
              <a:buChar char="§"/>
            </a:pPr>
            <a:r>
              <a:rPr lang="nb-NO"/>
              <a:t>How do </a:t>
            </a:r>
            <a:r>
              <a:rPr lang="nb-NO" err="1"/>
              <a:t>revenues</a:t>
            </a:r>
            <a:r>
              <a:rPr lang="nb-NO"/>
              <a:t> </a:t>
            </a:r>
            <a:r>
              <a:rPr lang="nb-NO" err="1"/>
              <a:t>flow</a:t>
            </a:r>
            <a:r>
              <a:rPr lang="nb-NO"/>
              <a:t> from </a:t>
            </a:r>
            <a:r>
              <a:rPr lang="nb-NO" err="1"/>
              <a:t>the</a:t>
            </a:r>
            <a:r>
              <a:rPr lang="nb-NO"/>
              <a:t> </a:t>
            </a:r>
            <a:r>
              <a:rPr lang="nb-NO" err="1"/>
              <a:t>state</a:t>
            </a:r>
            <a:r>
              <a:rPr lang="nb-NO"/>
              <a:t> to </a:t>
            </a:r>
            <a:r>
              <a:rPr lang="nb-NO" err="1"/>
              <a:t>SOEs</a:t>
            </a:r>
            <a:r>
              <a:rPr lang="nb-NO"/>
              <a:t>?</a:t>
            </a:r>
          </a:p>
          <a:p>
            <a:pPr>
              <a:buFont typeface="Wingdings" panose="05000000000000000000" pitchFamily="2" charset="2"/>
              <a:buChar char="§"/>
            </a:pPr>
            <a:r>
              <a:rPr lang="nb-NO" err="1"/>
              <a:t>Social</a:t>
            </a:r>
            <a:r>
              <a:rPr lang="nb-NO"/>
              <a:t> and </a:t>
            </a:r>
            <a:r>
              <a:rPr lang="nb-NO" err="1"/>
              <a:t>environmental</a:t>
            </a:r>
            <a:r>
              <a:rPr lang="nb-NO"/>
              <a:t> </a:t>
            </a:r>
            <a:r>
              <a:rPr lang="nb-NO" err="1"/>
              <a:t>obligations</a:t>
            </a:r>
            <a:endParaRPr lang="nb-NO"/>
          </a:p>
          <a:p>
            <a:pPr lvl="1">
              <a:buFont typeface="Wingdings" panose="05000000000000000000" pitchFamily="2" charset="2"/>
              <a:buChar char="§"/>
            </a:pPr>
            <a:r>
              <a:rPr lang="nb-NO" err="1"/>
              <a:t>What</a:t>
            </a:r>
            <a:r>
              <a:rPr lang="nb-NO"/>
              <a:t> </a:t>
            </a:r>
            <a:r>
              <a:rPr lang="nb-NO" err="1"/>
              <a:t>are</a:t>
            </a:r>
            <a:r>
              <a:rPr lang="nb-NO"/>
              <a:t> </a:t>
            </a:r>
            <a:r>
              <a:rPr lang="nb-NO" err="1"/>
              <a:t>these</a:t>
            </a:r>
            <a:r>
              <a:rPr lang="nb-NO"/>
              <a:t> </a:t>
            </a:r>
            <a:r>
              <a:rPr lang="nb-NO" err="1"/>
              <a:t>obligations</a:t>
            </a:r>
            <a:r>
              <a:rPr lang="nb-NO"/>
              <a:t> and </a:t>
            </a:r>
            <a:r>
              <a:rPr lang="nb-NO" err="1"/>
              <a:t>how</a:t>
            </a:r>
            <a:r>
              <a:rPr lang="nb-NO"/>
              <a:t> </a:t>
            </a:r>
            <a:r>
              <a:rPr lang="nb-NO" err="1"/>
              <a:t>were</a:t>
            </a:r>
            <a:r>
              <a:rPr lang="nb-NO"/>
              <a:t> </a:t>
            </a:r>
            <a:r>
              <a:rPr lang="nb-NO" err="1"/>
              <a:t>they</a:t>
            </a:r>
            <a:r>
              <a:rPr lang="nb-NO"/>
              <a:t> </a:t>
            </a:r>
            <a:r>
              <a:rPr lang="nb-NO" err="1"/>
              <a:t>negotiated</a:t>
            </a:r>
            <a:r>
              <a:rPr lang="nb-NO"/>
              <a:t>? </a:t>
            </a:r>
          </a:p>
          <a:p>
            <a:pPr lvl="1">
              <a:buFont typeface="Wingdings" panose="05000000000000000000" pitchFamily="2" charset="2"/>
              <a:buChar char="§"/>
            </a:pPr>
            <a:r>
              <a:rPr lang="nb-NO"/>
              <a:t>Who </a:t>
            </a:r>
            <a:r>
              <a:rPr lang="nb-NO" err="1"/>
              <a:t>benefits</a:t>
            </a:r>
            <a:r>
              <a:rPr lang="nb-NO"/>
              <a:t> from </a:t>
            </a:r>
            <a:r>
              <a:rPr lang="nb-NO" err="1"/>
              <a:t>these</a:t>
            </a:r>
            <a:r>
              <a:rPr lang="nb-NO"/>
              <a:t> </a:t>
            </a:r>
            <a:r>
              <a:rPr lang="nb-NO" err="1"/>
              <a:t>social</a:t>
            </a:r>
            <a:r>
              <a:rPr lang="nb-NO"/>
              <a:t> and </a:t>
            </a:r>
            <a:r>
              <a:rPr lang="nb-NO" err="1"/>
              <a:t>environmental</a:t>
            </a:r>
            <a:r>
              <a:rPr lang="nb-NO"/>
              <a:t> </a:t>
            </a:r>
            <a:r>
              <a:rPr lang="nb-NO" err="1"/>
              <a:t>obligations</a:t>
            </a:r>
            <a:r>
              <a:rPr lang="nb-NO"/>
              <a:t>? </a:t>
            </a:r>
          </a:p>
          <a:p>
            <a:pPr lvl="1">
              <a:buFont typeface="Wingdings" panose="05000000000000000000" pitchFamily="2" charset="2"/>
              <a:buChar char="§"/>
            </a:pPr>
            <a:r>
              <a:rPr lang="nb-NO"/>
              <a:t>How </a:t>
            </a:r>
            <a:r>
              <a:rPr lang="nb-NO" err="1"/>
              <a:t>are</a:t>
            </a:r>
            <a:r>
              <a:rPr lang="nb-NO"/>
              <a:t> </a:t>
            </a:r>
            <a:r>
              <a:rPr lang="nb-NO" err="1"/>
              <a:t>they</a:t>
            </a:r>
            <a:r>
              <a:rPr lang="nb-NO"/>
              <a:t> </a:t>
            </a:r>
            <a:r>
              <a:rPr lang="nb-NO" err="1"/>
              <a:t>enforced</a:t>
            </a:r>
            <a:r>
              <a:rPr lang="nb-NO"/>
              <a:t>? </a:t>
            </a:r>
            <a:r>
              <a:rPr lang="nb-NO" err="1"/>
              <a:t>What</a:t>
            </a:r>
            <a:r>
              <a:rPr lang="nb-NO"/>
              <a:t> </a:t>
            </a:r>
            <a:r>
              <a:rPr lang="nb-NO" err="1"/>
              <a:t>are</a:t>
            </a:r>
            <a:r>
              <a:rPr lang="nb-NO"/>
              <a:t> </a:t>
            </a:r>
            <a:r>
              <a:rPr lang="nb-NO" err="1"/>
              <a:t>the</a:t>
            </a:r>
            <a:r>
              <a:rPr lang="nb-NO"/>
              <a:t> </a:t>
            </a:r>
            <a:r>
              <a:rPr lang="nb-NO" err="1"/>
              <a:t>motivations</a:t>
            </a:r>
            <a:r>
              <a:rPr lang="nb-NO"/>
              <a:t> for </a:t>
            </a:r>
            <a:r>
              <a:rPr lang="nb-NO" err="1"/>
              <a:t>enforcing</a:t>
            </a:r>
            <a:r>
              <a:rPr lang="nb-NO"/>
              <a:t> </a:t>
            </a:r>
            <a:r>
              <a:rPr lang="nb-NO" err="1"/>
              <a:t>them</a:t>
            </a:r>
            <a:r>
              <a:rPr lang="nb-NO"/>
              <a:t>? </a:t>
            </a:r>
          </a:p>
          <a:p>
            <a:pPr>
              <a:buFont typeface="Wingdings" panose="05000000000000000000" pitchFamily="2" charset="2"/>
              <a:buChar char="§"/>
            </a:pPr>
            <a:r>
              <a:rPr lang="nb-NO"/>
              <a:t>Production, </a:t>
            </a:r>
            <a:r>
              <a:rPr lang="nb-NO" err="1"/>
              <a:t>exports</a:t>
            </a:r>
            <a:r>
              <a:rPr lang="nb-NO"/>
              <a:t>, </a:t>
            </a:r>
            <a:r>
              <a:rPr lang="nb-NO" err="1"/>
              <a:t>commodity</a:t>
            </a:r>
            <a:r>
              <a:rPr lang="nb-NO"/>
              <a:t> trading</a:t>
            </a:r>
          </a:p>
          <a:p>
            <a:pPr lvl="1">
              <a:buFont typeface="Wingdings" panose="05000000000000000000" pitchFamily="2" charset="2"/>
              <a:buChar char="§"/>
            </a:pPr>
            <a:r>
              <a:rPr lang="nb-NO"/>
              <a:t>How is </a:t>
            </a:r>
            <a:r>
              <a:rPr lang="nb-NO" err="1"/>
              <a:t>production</a:t>
            </a:r>
            <a:r>
              <a:rPr lang="nb-NO"/>
              <a:t> </a:t>
            </a:r>
            <a:r>
              <a:rPr lang="nb-NO" err="1"/>
              <a:t>valued</a:t>
            </a:r>
            <a:r>
              <a:rPr lang="nb-NO"/>
              <a:t> and is it </a:t>
            </a:r>
            <a:r>
              <a:rPr lang="nb-NO" err="1"/>
              <a:t>accurate</a:t>
            </a:r>
            <a:r>
              <a:rPr lang="nb-NO"/>
              <a:t>? </a:t>
            </a:r>
          </a:p>
          <a:p>
            <a:pPr lvl="1">
              <a:buFont typeface="Wingdings" panose="05000000000000000000" pitchFamily="2" charset="2"/>
              <a:buChar char="§"/>
            </a:pPr>
            <a:r>
              <a:rPr lang="nb-NO"/>
              <a:t>Who </a:t>
            </a:r>
            <a:r>
              <a:rPr lang="nb-NO" err="1"/>
              <a:t>are</a:t>
            </a:r>
            <a:r>
              <a:rPr lang="nb-NO"/>
              <a:t> </a:t>
            </a:r>
            <a:r>
              <a:rPr lang="nb-NO" err="1"/>
              <a:t>we</a:t>
            </a:r>
            <a:r>
              <a:rPr lang="nb-NO"/>
              <a:t> trading </a:t>
            </a:r>
            <a:r>
              <a:rPr lang="nb-NO" err="1"/>
              <a:t>with</a:t>
            </a:r>
            <a:r>
              <a:rPr lang="nb-NO"/>
              <a:t> and </a:t>
            </a:r>
            <a:r>
              <a:rPr lang="nb-NO" err="1"/>
              <a:t>on</a:t>
            </a:r>
            <a:r>
              <a:rPr lang="nb-NO"/>
              <a:t> </a:t>
            </a:r>
            <a:r>
              <a:rPr lang="nb-NO" err="1"/>
              <a:t>what</a:t>
            </a:r>
            <a:r>
              <a:rPr lang="nb-NO"/>
              <a:t> terms?</a:t>
            </a:r>
          </a:p>
          <a:p>
            <a:pPr lvl="1">
              <a:buFont typeface="Wingdings" panose="05000000000000000000" pitchFamily="2" charset="2"/>
              <a:buChar char="§"/>
            </a:pPr>
            <a:endParaRPr lang="nb-NO"/>
          </a:p>
          <a:p>
            <a:pPr marL="530352" lvl="1" indent="0">
              <a:buNone/>
            </a:pPr>
            <a:endParaRPr lang="nb-NO"/>
          </a:p>
          <a:p>
            <a:pPr lvl="1"/>
            <a:endParaRPr lang="nb-NO"/>
          </a:p>
          <a:p>
            <a:endParaRPr lang="nb-NO" b="0" u="none">
              <a:solidFill>
                <a:srgbClr val="002157"/>
              </a:solidFill>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359943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Since 2020, the EITI has been strengthening its work on anti-corruption, recognising the unique opportunity for EITI implementation to address corruption and governance risks in the natural resource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For the first time, the 2023 EITI Standard explicitly reflects anti-corruption in the objectives and text of several EITI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It includes provisions to help EITI implementing countries identify areas across the extractive sector value chain that are vulnerable to corruption, without imposing burdensome reporting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In addition, all companies participating in EITI reporting are now expected to disclose their anti-corruption policies.</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7</a:t>
            </a:fld>
            <a:endParaRPr lang="nb-NO"/>
          </a:p>
        </p:txBody>
      </p:sp>
    </p:spTree>
    <p:extLst>
      <p:ext uri="{BB962C8B-B14F-4D97-AF65-F5344CB8AC3E}">
        <p14:creationId xmlns:p14="http://schemas.microsoft.com/office/powerpoint/2010/main" val="3297379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a:solidFill>
                <a:srgbClr val="0090BF"/>
              </a:solidFill>
              <a:latin typeface="Franklin Gothic Book" panose="020B0503020102020204"/>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8</a:t>
            </a:fld>
            <a:endParaRPr lang="nb-NO"/>
          </a:p>
        </p:txBody>
      </p:sp>
    </p:spTree>
    <p:extLst>
      <p:ext uri="{BB962C8B-B14F-4D97-AF65-F5344CB8AC3E}">
        <p14:creationId xmlns:p14="http://schemas.microsoft.com/office/powerpoint/2010/main" val="17248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9</a:t>
            </a:fld>
            <a:endParaRPr lang="nb-NO"/>
          </a:p>
        </p:txBody>
      </p:sp>
    </p:spTree>
    <p:extLst>
      <p:ext uri="{BB962C8B-B14F-4D97-AF65-F5344CB8AC3E}">
        <p14:creationId xmlns:p14="http://schemas.microsoft.com/office/powerpoint/2010/main" val="1448478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0"/>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A82FB7A9-3646-A16B-6BCE-BBA51B438CF0}"/>
              </a:ext>
            </a:extLst>
          </p:cNvPr>
          <p:cNvSpPr txBox="1"/>
          <p:nvPr userDrawn="1"/>
        </p:nvSpPr>
        <p:spPr>
          <a:xfrm>
            <a:off x="5804452" y="5808678"/>
            <a:ext cx="5744113" cy="707886"/>
          </a:xfrm>
          <a:prstGeom prst="rect">
            <a:avLst/>
          </a:prstGeom>
          <a:noFill/>
        </p:spPr>
        <p:txBody>
          <a:bodyPr wrap="square" rtlCol="0">
            <a:spAutoFit/>
          </a:bodyPr>
          <a:lstStyle/>
          <a:p>
            <a:pPr algn="r"/>
            <a:r>
              <a:rPr lang="uk-UA" sz="2000" b="0" i="0" kern="1200" noProof="0" dirty="0" err="1">
                <a:solidFill>
                  <a:srgbClr val="FFFFFF"/>
                </a:solidFill>
                <a:effectLst/>
                <a:latin typeface="+mj-lt"/>
                <a:ea typeface="+mn-ea"/>
                <a:cs typeface="+mn-cs"/>
              </a:rPr>
              <a:t>Общемировой</a:t>
            </a:r>
            <a:r>
              <a:rPr lang="uk-UA" sz="2000" b="0" i="0" kern="1200" noProof="0" dirty="0">
                <a:solidFill>
                  <a:srgbClr val="FFFFFF"/>
                </a:solidFill>
                <a:effectLst/>
                <a:latin typeface="+mj-lt"/>
                <a:ea typeface="+mn-ea"/>
                <a:cs typeface="+mn-cs"/>
              </a:rPr>
              <a:t> стандарт </a:t>
            </a:r>
            <a:r>
              <a:rPr lang="uk-UA" sz="2000" b="0" i="0" kern="1200" noProof="0" dirty="0" err="1">
                <a:solidFill>
                  <a:srgbClr val="FFFFFF"/>
                </a:solidFill>
                <a:effectLst/>
                <a:latin typeface="+mj-lt"/>
                <a:ea typeface="+mn-ea"/>
                <a:cs typeface="+mn-cs"/>
              </a:rPr>
              <a:t>надлежащего</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управления</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нефтгазовыми</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и</a:t>
            </a:r>
            <a:r>
              <a:rPr lang="uk-UA" sz="2000" b="0" i="0" kern="1200" noProof="0" dirty="0">
                <a:solidFill>
                  <a:srgbClr val="FFFFFF"/>
                </a:solidFill>
                <a:effectLst/>
                <a:latin typeface="+mj-lt"/>
                <a:ea typeface="+mn-ea"/>
                <a:cs typeface="+mn-cs"/>
              </a:rPr>
              <a:t> </a:t>
            </a:r>
            <a:r>
              <a:rPr lang="uk-UA" sz="2000" b="0" i="0" kern="1200" noProof="0" dirty="0" err="1">
                <a:solidFill>
                  <a:srgbClr val="FFFFFF"/>
                </a:solidFill>
                <a:effectLst/>
                <a:latin typeface="+mj-lt"/>
                <a:ea typeface="+mn-ea"/>
                <a:cs typeface="+mn-cs"/>
              </a:rPr>
              <a:t>минеральными</a:t>
            </a:r>
            <a:r>
              <a:rPr lang="uk-UA" sz="2000" b="0" i="0" kern="1200" noProof="0" dirty="0">
                <a:solidFill>
                  <a:srgbClr val="FFFFFF"/>
                </a:solidFill>
                <a:effectLst/>
                <a:latin typeface="+mj-lt"/>
                <a:ea typeface="+mn-ea"/>
                <a:cs typeface="+mn-cs"/>
              </a:rPr>
              <a:t> ресурсами</a:t>
            </a:r>
            <a:r>
              <a:rPr lang="en-GB" sz="2000" b="0" i="0" kern="1200" noProof="0" dirty="0">
                <a:solidFill>
                  <a:srgbClr val="FFFFFF"/>
                </a:solidFill>
                <a:effectLst/>
                <a:latin typeface="+mj-lt"/>
                <a:ea typeface="+mn-ea"/>
                <a:cs typeface="+mn-cs"/>
              </a:rPr>
              <a:t>.</a:t>
            </a:r>
            <a:endParaRPr lang="en-GB" sz="2000" b="0" i="0" noProof="0" dirty="0">
              <a:solidFill>
                <a:srgbClr val="FFFFFF"/>
              </a:solidFill>
              <a:latin typeface="+mj-lt"/>
            </a:endParaRPr>
          </a:p>
        </p:txBody>
      </p:sp>
    </p:spTree>
    <p:extLst>
      <p:ext uri="{BB962C8B-B14F-4D97-AF65-F5344CB8AC3E}">
        <p14:creationId xmlns:p14="http://schemas.microsoft.com/office/powerpoint/2010/main" val="277936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98975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046162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60421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948193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945667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312697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34427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97496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two columns">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tart 3">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eature">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ctangle 1">
            <a:extLst>
              <a:ext uri="{FF2B5EF4-FFF2-40B4-BE49-F238E27FC236}">
                <a16:creationId xmlns:a16="http://schemas.microsoft.com/office/drawing/2014/main" id="{E9D9B0E8-6908-14E0-0127-363092040268}"/>
              </a:ext>
            </a:extLst>
          </p:cNvPr>
          <p:cNvSpPr/>
          <p:nvPr userDrawn="1"/>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670057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Tree>
    <p:extLst>
      <p:ext uri="{BB962C8B-B14F-4D97-AF65-F5344CB8AC3E}">
        <p14:creationId xmlns:p14="http://schemas.microsoft.com/office/powerpoint/2010/main" val="14489072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827477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1/6/25</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3298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64098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901808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a:t>
            </a:r>
            <a:r>
              <a:rPr lang="nb-NO"/>
              <a:t> </a:t>
            </a:r>
            <a:r>
              <a:rPr lang="nb-NO" err="1"/>
              <a: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a:t>
            </a:r>
            <a:r>
              <a:rPr lang="nb-NO"/>
              <a:t> </a:t>
            </a:r>
            <a:r>
              <a:rPr lang="nb-NO" err="1"/>
              <a:t>text</a:t>
            </a:r>
            <a:r>
              <a:rPr lang="nb-NO"/>
              <a:t>
Second </a:t>
            </a:r>
            <a:r>
              <a:rPr lang="nb-NO" err="1"/>
              <a:t>level</a:t>
            </a:r>
            <a:r>
              <a:rPr lang="nb-NO"/>
              <a:t>
Third </a:t>
            </a:r>
            <a:r>
              <a:rPr lang="nb-NO" err="1"/>
              <a:t>level</a:t>
            </a:r>
            <a:r>
              <a:rPr lang="nb-NO"/>
              <a:t>
</a:t>
            </a:r>
            <a:r>
              <a:rPr lang="nb-NO" err="1"/>
              <a:t>Fourth</a:t>
            </a:r>
            <a:r>
              <a:rPr lang="nb-NO"/>
              <a:t> </a:t>
            </a:r>
            <a:r>
              <a:rPr lang="nb-NO" err="1"/>
              <a:t>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4" r:id="rId1"/>
    <p:sldLayoutId id="2147483690" r:id="rId2"/>
    <p:sldLayoutId id="2147483692" r:id="rId3"/>
    <p:sldLayoutId id="2147483693" r:id="rId4"/>
    <p:sldLayoutId id="2147483694" r:id="rId5"/>
    <p:sldLayoutId id="2147483695" r:id="rId6"/>
    <p:sldLayoutId id="2147483696" r:id="rId7"/>
    <p:sldLayoutId id="2147483708" r:id="rId8"/>
    <p:sldLayoutId id="2147483709" r:id="rId9"/>
    <p:sldLayoutId id="2147483710" r:id="rId10"/>
    <p:sldLayoutId id="2147483701" r:id="rId11"/>
    <p:sldLayoutId id="2147483702" r:id="rId12"/>
    <p:sldLayoutId id="2147483703" r:id="rId13"/>
    <p:sldLayoutId id="2147483704" r:id="rId14"/>
    <p:sldLayoutId id="2147483705" r:id="rId15"/>
    <p:sldLayoutId id="2147483706" r:id="rId16"/>
    <p:sldLayoutId id="2147483707" r:id="rId17"/>
    <p:sldLayoutId id="2147483650" r:id="rId18"/>
    <p:sldLayoutId id="2147483691" r:id="rId19"/>
    <p:sldLayoutId id="2147483697" r:id="rId20"/>
    <p:sldLayoutId id="2147483698" r:id="rId21"/>
    <p:sldLayoutId id="2147483699" r:id="rId22"/>
    <p:sldLayoutId id="2147483700" r:id="rId23"/>
    <p:sldLayoutId id="2147483711" r:id="rId24"/>
    <p:sldLayoutId id="2147483712" r:id="rId25"/>
    <p:sldLayoutId id="2147483713" r:id="rId26"/>
    <p:sldLayoutId id="2147483688" r:id="rId27"/>
    <p:sldLayoutId id="2147483686" r:id="rId28"/>
    <p:sldLayoutId id="2147483684" r:id="rId29"/>
    <p:sldLayoutId id="2147483654" r:id="rId30"/>
    <p:sldLayoutId id="2147483718" r:id="rId31"/>
    <p:sldLayoutId id="2147483715" r:id="rId32"/>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pn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49.xml.rels><?xml version="1.0" encoding="UTF-8" standalone="yes"?>
<Relationships xmlns="http://schemas.openxmlformats.org/package/2006/relationships"><Relationship Id="rId3" Type="http://schemas.openxmlformats.org/officeDocument/2006/relationships/hyperlink" Target="https://eiti.org/ru/rukovodstva-i-standratnye-tekhnicheskie-zadaniya" TargetMode="External"/><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https://eiti.org/ru/guidance-notes/ustranenie-korrupcionnykh-riskov-posredstvom-vnedreniya-ipdo" TargetMode="External"/><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2.xml"/><Relationship Id="rId6" Type="http://schemas.openxmlformats.org/officeDocument/2006/relationships/hyperlink" Target="https://eiti.org/sites/default/files/2022-12/OE%20Policy%20brief_Who%20benefits_0.pdf" TargetMode="External"/><Relationship Id="rId5" Type="http://schemas.openxmlformats.org/officeDocument/2006/relationships/hyperlink" Target="https://eiti.org/documents/eitis-role-addressing-corruption" TargetMode="External"/><Relationship Id="rId4" Type="http://schemas.openxmlformats.org/officeDocument/2006/relationships/hyperlink" Target="https://resourcegovernance.org/publications/how-anticorruption-actors-can-use-eiti-standar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vert="horz" lIns="91440" tIns="45720" rIns="91440" bIns="45720" rtlCol="0" anchor="t">
            <a:normAutofit/>
          </a:bodyPr>
          <a:lstStyle/>
          <a:p>
            <a:r>
              <a:rPr lang="ru-RU" sz="3600" dirty="0"/>
              <a:t>Антикоррупционная деятельность </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a:bodyPr>
          <a:lstStyle/>
          <a:p>
            <a:r>
              <a:rPr lang="ru-RU" sz="4200" dirty="0">
                <a:latin typeface="Franklin Gothic Demi"/>
              </a:rPr>
              <a:t>Стандарт ИПДО 2023: основные изменения</a:t>
            </a:r>
          </a:p>
          <a:p>
            <a:endParaRPr lang="nb-NO" sz="4200" dirty="0"/>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a:latin typeface="Franklin Gothic Medium"/>
              </a:rPr>
              <a:t>Обоснование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176465"/>
            <a:ext cx="6125849" cy="4139708"/>
          </a:xfrm>
        </p:spPr>
        <p:txBody>
          <a:bodyPr vert="horz" lIns="91440" tIns="45720" rIns="91440" bIns="45720" rtlCol="0" anchor="t">
            <a:noAutofit/>
          </a:bodyPr>
          <a:lstStyle/>
          <a:p>
            <a:pPr marL="383540" indent="-383540"/>
            <a:r>
              <a:rPr lang="ru-RU" dirty="0"/>
              <a:t>Понимание </a:t>
            </a:r>
            <a:r>
              <a:rPr lang="ru-RU" b="1" dirty="0">
                <a:solidFill>
                  <a:srgbClr val="0090BF"/>
                </a:solidFill>
              </a:rPr>
              <a:t>правовых</a:t>
            </a:r>
            <a:br>
              <a:rPr lang="ru-RU" b="1" dirty="0">
                <a:solidFill>
                  <a:srgbClr val="0090BF"/>
                </a:solidFill>
              </a:rPr>
            </a:br>
            <a:r>
              <a:rPr lang="ru-RU" dirty="0"/>
              <a:t>и </a:t>
            </a:r>
            <a:r>
              <a:rPr lang="ru-RU" b="1" dirty="0">
                <a:solidFill>
                  <a:srgbClr val="0090BF"/>
                </a:solidFill>
              </a:rPr>
              <a:t>институциональных</a:t>
            </a:r>
            <a:r>
              <a:rPr lang="ru-RU" dirty="0"/>
              <a:t> рамок </a:t>
            </a:r>
            <a:r>
              <a:rPr lang="ru-RU" b="1" dirty="0">
                <a:solidFill>
                  <a:srgbClr val="0090BF"/>
                </a:solidFill>
              </a:rPr>
              <a:t>борьбы с коррупцией </a:t>
            </a:r>
          </a:p>
          <a:p>
            <a:pPr marL="383540" indent="-383540"/>
            <a:r>
              <a:rPr lang="ru-RU" dirty="0">
                <a:solidFill>
                  <a:srgbClr val="002060"/>
                </a:solidFill>
              </a:rPr>
              <a:t>Выявление </a:t>
            </a:r>
            <a:r>
              <a:rPr lang="ru-RU" dirty="0">
                <a:solidFill>
                  <a:srgbClr val="002157"/>
                </a:solidFill>
              </a:rPr>
              <a:t>недостатков и уязвимостей </a:t>
            </a:r>
            <a:r>
              <a:rPr lang="ru-RU" dirty="0">
                <a:solidFill>
                  <a:srgbClr val="002060"/>
                </a:solidFill>
              </a:rPr>
              <a:t>в процедурах </a:t>
            </a:r>
            <a:r>
              <a:rPr lang="ru-RU" b="1" dirty="0">
                <a:solidFill>
                  <a:srgbClr val="0090BF"/>
                </a:solidFill>
              </a:rPr>
              <a:t>выдачи лицензий </a:t>
            </a:r>
            <a:r>
              <a:rPr lang="ru-RU" dirty="0">
                <a:solidFill>
                  <a:srgbClr val="002060"/>
                </a:solidFill>
              </a:rPr>
              <a:t>и </a:t>
            </a:r>
            <a:r>
              <a:rPr lang="ru-RU" b="1" dirty="0">
                <a:solidFill>
                  <a:srgbClr val="0090BF"/>
                </a:solidFill>
              </a:rPr>
              <a:t>управлении ГП </a:t>
            </a:r>
          </a:p>
          <a:p>
            <a:pPr marL="383540" indent="-383540"/>
            <a:r>
              <a:rPr lang="ru-RU" dirty="0">
                <a:solidFill>
                  <a:srgbClr val="002060"/>
                </a:solidFill>
              </a:rPr>
              <a:t>Расширение </a:t>
            </a:r>
            <a:r>
              <a:rPr lang="ru-RU" b="1" dirty="0">
                <a:solidFill>
                  <a:srgbClr val="0090BF"/>
                </a:solidFill>
              </a:rPr>
              <a:t>доступа общественности к данным </a:t>
            </a:r>
            <a:r>
              <a:rPr lang="ru-RU" dirty="0">
                <a:solidFill>
                  <a:srgbClr val="002060"/>
                </a:solidFill>
              </a:rPr>
              <a:t>для устранения коррупционных рисков</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a:t>НОРМАТИВНО-ПРАВОВАЯ БАЗА И ВЫДАЧА ЛИЦЕНЗИЙ </a:t>
            </a:r>
          </a:p>
        </p:txBody>
      </p:sp>
      <p:pic>
        <p:nvPicPr>
          <p:cNvPr id="18" name="Picture 17" descr="A person pointing at a computer&#10;&#10;Description automatically generated">
            <a:extLst>
              <a:ext uri="{FF2B5EF4-FFF2-40B4-BE49-F238E27FC236}">
                <a16:creationId xmlns:a16="http://schemas.microsoft.com/office/drawing/2014/main" id="{C2F84FE3-B649-FCCF-E29C-EEC4E620A799}"/>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0" name="Rectangle 19">
            <a:extLst>
              <a:ext uri="{FF2B5EF4-FFF2-40B4-BE49-F238E27FC236}">
                <a16:creationId xmlns:a16="http://schemas.microsoft.com/office/drawing/2014/main" id="{73CBFFD0-76CB-097B-4BA9-6F8BBD94C0B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4237972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2493120" y="3217830"/>
            <a:ext cx="151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98877" y="2726479"/>
            <a:ext cx="5727744" cy="3539430"/>
          </a:xfrm>
          <a:prstGeom prst="rect">
            <a:avLst/>
          </a:prstGeom>
          <a:noFill/>
        </p:spPr>
        <p:txBody>
          <a:bodyPr wrap="square" lIns="91440" tIns="45720" rIns="91440" bIns="45720" anchor="t">
            <a:spAutoFit/>
          </a:bodyPr>
          <a:lstStyle/>
          <a:p>
            <a:pPr>
              <a:defRPr/>
            </a:pPr>
            <a:r>
              <a:rPr lang="ru-RU" sz="3200" dirty="0">
                <a:solidFill>
                  <a:srgbClr val="002157"/>
                </a:solidFill>
                <a:latin typeface="Franklin Gothic Book" panose="020B0503020102020204"/>
                <a:ea typeface="+mn-ea"/>
                <a:cs typeface="+mn-cs"/>
              </a:rPr>
              <a:t>Страны обязаны раскрывать описание нормативно-правовой базы</a:t>
            </a: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 в том числе</a:t>
            </a:r>
            <a:r>
              <a:rPr lang="ru-RU" sz="3200" b="1" dirty="0">
                <a:solidFill>
                  <a:srgbClr val="0090BF"/>
                </a:solidFill>
              </a:rPr>
              <a:t> законов, связанных</a:t>
            </a:r>
            <a:br>
              <a:rPr lang="ru-RU" sz="3200" b="1" dirty="0">
                <a:solidFill>
                  <a:srgbClr val="0090BF"/>
                </a:solidFill>
              </a:rPr>
            </a:br>
            <a:r>
              <a:rPr lang="ru-RU" sz="3200" b="1" dirty="0">
                <a:solidFill>
                  <a:srgbClr val="0090BF"/>
                </a:solidFill>
              </a:rPr>
              <a:t>с предотвращением коррупции </a:t>
            </a:r>
            <a:r>
              <a:rPr lang="ru-RU" sz="3200" dirty="0">
                <a:solidFill>
                  <a:srgbClr val="002157"/>
                </a:solidFill>
              </a:rPr>
              <a:t>в добывающем секторе</a:t>
            </a:r>
            <a:r>
              <a:rPr lang="ru-RU" sz="3200" dirty="0">
                <a:solidFill>
                  <a:srgbClr val="002157"/>
                </a:solidFill>
                <a:latin typeface="Franklin Gothic Book" panose="020B0503020102020204"/>
              </a:rPr>
              <a:t>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dirty="0"/>
              <a:t>НОРМАТИВНО-ПРАВОВАЯ БАЗА И ВЫДАЧА ЛИЦЕНЗИЙ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lIns="91440" tIns="45720" rIns="91440" bIns="45720" rtlCol="0" anchor="t">
            <a:spAutoFit/>
          </a:bodyPr>
          <a:lstStyle/>
          <a:p>
            <a:pPr>
              <a:defRPr/>
            </a:pPr>
            <a:r>
              <a:rPr lang="ru-RU" sz="2800">
                <a:solidFill>
                  <a:srgbClr val="FFFFFF"/>
                </a:solidFill>
                <a:latin typeface="Franklin Gothic Medium"/>
              </a:rPr>
              <a:t>Требование 2.1(a) </a:t>
            </a:r>
          </a:p>
        </p:txBody>
      </p:sp>
      <p:pic>
        <p:nvPicPr>
          <p:cNvPr id="19" name="Picture 18" descr="A person pointing at a computer&#10;&#10;Description automatically generated">
            <a:extLst>
              <a:ext uri="{FF2B5EF4-FFF2-40B4-BE49-F238E27FC236}">
                <a16:creationId xmlns:a16="http://schemas.microsoft.com/office/drawing/2014/main" id="{F5387D5D-4C5B-5BAD-B4E2-B16C23E9028D}"/>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1" name="Rectangle 20">
            <a:extLst>
              <a:ext uri="{FF2B5EF4-FFF2-40B4-BE49-F238E27FC236}">
                <a16:creationId xmlns:a16="http://schemas.microsoft.com/office/drawing/2014/main" id="{D20F92EE-387F-A0E0-F3D7-EDB0272596FB}"/>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555770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1F0D4BB-CB5E-87BD-473A-DDADA3800A27}"/>
              </a:ext>
            </a:extLst>
          </p:cNvPr>
          <p:cNvCxnSpPr>
            <a:cxnSpLocks/>
          </p:cNvCxnSpPr>
          <p:nvPr/>
        </p:nvCxnSpPr>
        <p:spPr>
          <a:xfrm>
            <a:off x="2449383" y="3156805"/>
            <a:ext cx="151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36531" y="2677988"/>
            <a:ext cx="5587837"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3200" dirty="0">
                <a:solidFill>
                  <a:srgbClr val="002157"/>
                </a:solidFill>
                <a:latin typeface="Franklin Gothic Book" panose="020B0503020102020204"/>
              </a:rPr>
              <a:t>Страны обязаны раскрывать информацию о </a:t>
            </a:r>
            <a:r>
              <a:rPr lang="ru-RU" sz="3200" b="1" dirty="0">
                <a:solidFill>
                  <a:srgbClr val="0090BF"/>
                </a:solidFill>
              </a:rPr>
              <a:t>существенных отступлениях </a:t>
            </a:r>
            <a:r>
              <a:rPr lang="ru-RU" sz="3200" dirty="0">
                <a:solidFill>
                  <a:srgbClr val="002157"/>
                </a:solidFill>
                <a:latin typeface="Franklin Gothic Book" panose="020B0503020102020204"/>
              </a:rPr>
              <a:t>от действующей нормативно-правовой базы, регулирующей переуступку</a:t>
            </a:r>
            <a:br>
              <a:rPr lang="ru-RU" sz="3200" dirty="0">
                <a:solidFill>
                  <a:srgbClr val="002157"/>
                </a:solidFill>
                <a:latin typeface="Franklin Gothic Book" panose="020B0503020102020204"/>
              </a:rPr>
            </a:br>
            <a:r>
              <a:rPr lang="ru-RU" sz="3200" dirty="0">
                <a:solidFill>
                  <a:srgbClr val="002157"/>
                </a:solidFill>
                <a:latin typeface="Franklin Gothic Book" panose="020B0503020102020204"/>
              </a:rPr>
              <a:t>и выдачу лицензий</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a:t>НОРМАТИВНО-ПРАВОВАЯ БАЗА И ВЫДАЧА ЛИЦЕНЗИЙ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606895"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2.2(</a:t>
            </a:r>
            <a:r>
              <a:rPr lang="ru-RU" sz="2800">
                <a:solidFill>
                  <a:srgbClr val="FFFFFF"/>
                </a:solidFill>
                <a:latin typeface="Franklin Gothic Medium" panose="020B0603020102020204" pitchFamily="34" charset="0"/>
                <a:ea typeface="+mn-ea"/>
                <a:cs typeface="+mn-cs"/>
              </a:rPr>
              <a:t>a)(iv</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2" name="Picture 21" descr="A person pointing at a computer&#10;&#10;Description automatically generated">
            <a:extLst>
              <a:ext uri="{FF2B5EF4-FFF2-40B4-BE49-F238E27FC236}">
                <a16:creationId xmlns:a16="http://schemas.microsoft.com/office/drawing/2014/main" id="{90472F89-55F5-A130-A60F-272D11E91036}"/>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4" name="Rectangle 23">
            <a:extLst>
              <a:ext uri="{FF2B5EF4-FFF2-40B4-BE49-F238E27FC236}">
                <a16:creationId xmlns:a16="http://schemas.microsoft.com/office/drawing/2014/main" id="{BA397430-EFF2-1F12-2136-1629BF93D961}"/>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435480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AEEA59A-A403-AE6F-BC80-D6EFC59CE268}"/>
              </a:ext>
            </a:extLst>
          </p:cNvPr>
          <p:cNvCxnSpPr>
            <a:cxnSpLocks/>
          </p:cNvCxnSpPr>
          <p:nvPr/>
        </p:nvCxnSpPr>
        <p:spPr>
          <a:xfrm>
            <a:off x="4414651" y="4812750"/>
            <a:ext cx="163156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03366" y="2587157"/>
            <a:ext cx="5980493" cy="37856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400" dirty="0">
                <a:solidFill>
                  <a:srgbClr val="002157"/>
                </a:solidFill>
              </a:rPr>
              <a:t>В случаях, когда правительство имеет возможность выбирать </a:t>
            </a:r>
            <a:r>
              <a:rPr lang="ru-RU" sz="2400" b="1" dirty="0">
                <a:solidFill>
                  <a:srgbClr val="0090BF"/>
                </a:solidFill>
              </a:rPr>
              <a:t>разные схемы</a:t>
            </a:r>
            <a:r>
              <a:rPr lang="ru-RU" sz="2400" dirty="0"/>
              <a:t> </a:t>
            </a:r>
            <a:r>
              <a:rPr lang="ru-RU" sz="2400" dirty="0">
                <a:solidFill>
                  <a:srgbClr val="002157"/>
                </a:solidFill>
              </a:rPr>
              <a:t>заключения контракта или выдачи лицензии (например, тендер или прямые переговоры), многосторонняя группа заинтересованных сторон поощряется к тому, чтобы предоставить </a:t>
            </a:r>
            <a:r>
              <a:rPr lang="ru-RU" sz="2400" b="1" dirty="0">
                <a:solidFill>
                  <a:srgbClr val="0090BF"/>
                </a:solidFill>
              </a:rPr>
              <a:t>пояснение правил</a:t>
            </a:r>
            <a:r>
              <a:rPr lang="ru-RU" sz="2400" dirty="0">
                <a:solidFill>
                  <a:srgbClr val="002157"/>
                </a:solidFill>
              </a:rPr>
              <a:t>, регулирующих выбор той или иной процедуры, и причин выбора определенной процедуры.</a:t>
            </a:r>
            <a:r>
              <a:rPr lang="ru-RU" sz="2400" dirty="0">
                <a:solidFill>
                  <a:srgbClr val="002157"/>
                </a:solidFill>
                <a:latin typeface="Franklin Gothic Book" panose="020B0503020102020204"/>
              </a:rPr>
              <a:t>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a:t>НОРМАТИВНО-ПРАВОВАЯ БАЗА И ВЫДАЧА ЛИЦЕНЗИЙ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2.2(a)</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35813EA7-88ED-9CC4-8F06-AE5861CC831B}"/>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C0A73AC-E2A4-D4F8-D000-A935DF50D12F}"/>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14019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581891" y="2295417"/>
            <a:ext cx="6189612" cy="40626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600" dirty="0">
                <a:solidFill>
                  <a:srgbClr val="002157"/>
                </a:solidFill>
                <a:latin typeface="Franklin Gothic Book" panose="020B0503020102020204"/>
              </a:rPr>
              <a:t>В случаях использования правительством </a:t>
            </a:r>
            <a:r>
              <a:rPr lang="ru-RU" sz="2600" b="1" dirty="0">
                <a:solidFill>
                  <a:srgbClr val="0090BF"/>
                </a:solidFill>
                <a:latin typeface="Franklin Gothic Book" panose="020B0503020102020204"/>
              </a:rPr>
              <a:t>ускоренных</a:t>
            </a:r>
            <a:r>
              <a:rPr lang="ru-RU" sz="2600" dirty="0">
                <a:solidFill>
                  <a:srgbClr val="002157"/>
                </a:solidFill>
                <a:latin typeface="Franklin Gothic Book" panose="020B0503020102020204"/>
              </a:rPr>
              <a:t> или </a:t>
            </a:r>
            <a:r>
              <a:rPr lang="ru-RU" sz="2600" b="1" dirty="0">
                <a:solidFill>
                  <a:srgbClr val="0090BF"/>
                </a:solidFill>
                <a:latin typeface="Franklin Gothic Book" panose="020B0503020102020204"/>
              </a:rPr>
              <a:t>«упрощенных»</a:t>
            </a:r>
            <a:r>
              <a:rPr lang="ru-RU" sz="2600" dirty="0">
                <a:solidFill>
                  <a:srgbClr val="002157"/>
                </a:solidFill>
                <a:latin typeface="Franklin Gothic Book" panose="020B0503020102020204"/>
              </a:rPr>
              <a:t> схем выдачи или переуступки лицензий МГЗС должна документально подтвердить: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200" b="1" dirty="0">
                <a:solidFill>
                  <a:srgbClr val="0090BF"/>
                </a:solidFill>
              </a:rPr>
              <a:t>Обоснование такого выбора</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200" b="1" dirty="0">
                <a:solidFill>
                  <a:srgbClr val="0090BF"/>
                </a:solidFill>
                <a:latin typeface="Franklin Gothic Book" panose="020B0503020102020204"/>
              </a:rPr>
              <a:t>Процессы</a:t>
            </a:r>
            <a:r>
              <a:rPr lang="ru-RU" sz="2200" dirty="0">
                <a:solidFill>
                  <a:srgbClr val="002157"/>
                </a:solidFill>
                <a:latin typeface="Franklin Gothic Book" panose="020B0503020102020204"/>
              </a:rPr>
              <a:t> выдачи или переуступки лицензий, к которым применялись эти схемы</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200" dirty="0"/>
              <a:t>Используемые </a:t>
            </a:r>
            <a:r>
              <a:rPr lang="ru-RU" sz="2200" b="1" dirty="0">
                <a:solidFill>
                  <a:srgbClr val="0090BF"/>
                </a:solidFill>
              </a:rPr>
              <a:t>процедуры</a:t>
            </a:r>
            <a:r>
              <a:rPr lang="ru-RU" sz="2200" dirty="0"/>
              <a:t> и </a:t>
            </a:r>
            <a:r>
              <a:rPr lang="ru-RU" sz="2200" b="1" dirty="0">
                <a:solidFill>
                  <a:srgbClr val="0090BF"/>
                </a:solidFill>
              </a:rPr>
              <a:t>критерии</a:t>
            </a:r>
            <a:r>
              <a:rPr lang="ru-RU" sz="2200" dirty="0">
                <a:solidFill>
                  <a:srgbClr val="002157"/>
                </a:solidFill>
                <a:latin typeface="Franklin Gothic Book" panose="020B0503020102020204"/>
              </a:rPr>
              <a:t> </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200" b="1" dirty="0">
                <a:solidFill>
                  <a:srgbClr val="0090BF"/>
                </a:solidFill>
              </a:rPr>
              <a:t>Вовлеченные </a:t>
            </a:r>
            <a:r>
              <a:rPr lang="ru-RU" sz="2200" dirty="0"/>
              <a:t>учреждения</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200" b="1" dirty="0">
                <a:solidFill>
                  <a:srgbClr val="0090BF"/>
                </a:solidFill>
              </a:rPr>
              <a:t>Результаты</a:t>
            </a:r>
            <a:r>
              <a:rPr lang="ru-RU" sz="2200" dirty="0">
                <a:solidFill>
                  <a:srgbClr val="002157"/>
                </a:solidFill>
                <a:latin typeface="Franklin Gothic Book" panose="020B0503020102020204"/>
              </a:rPr>
              <a:t> процессов выдачи и переуступки лицензий</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a:t>НОРМАТИВНО-ПРАВОВАЯ БАЗА И ВЫДАЧА ЛИЦЕНЗИЙ </a:t>
            </a:r>
          </a:p>
        </p:txBody>
      </p:sp>
      <p:sp>
        <p:nvSpPr>
          <p:cNvPr id="10" name="Rectangle 9">
            <a:extLst>
              <a:ext uri="{FF2B5EF4-FFF2-40B4-BE49-F238E27FC236}">
                <a16:creationId xmlns:a16="http://schemas.microsoft.com/office/drawing/2014/main" id="{840B7A77-C695-7142-E225-8C9B4B84CB67}"/>
              </a:ext>
            </a:extLst>
          </p:cNvPr>
          <p:cNvSpPr/>
          <p:nvPr/>
        </p:nvSpPr>
        <p:spPr>
          <a:xfrm>
            <a:off x="0" y="1216437"/>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3090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2.2(a)</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cxnSp>
        <p:nvCxnSpPr>
          <p:cNvPr id="3" name="Straight Connector 2">
            <a:extLst>
              <a:ext uri="{FF2B5EF4-FFF2-40B4-BE49-F238E27FC236}">
                <a16:creationId xmlns:a16="http://schemas.microsoft.com/office/drawing/2014/main" id="{F9521F21-71CD-AFFB-3EA2-1C1C1174331D}"/>
              </a:ext>
            </a:extLst>
          </p:cNvPr>
          <p:cNvCxnSpPr>
            <a:cxnSpLocks/>
          </p:cNvCxnSpPr>
          <p:nvPr/>
        </p:nvCxnSpPr>
        <p:spPr>
          <a:xfrm>
            <a:off x="635548" y="3892855"/>
            <a:ext cx="108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F809150-AD7F-12E4-A07A-A1A8068D2590}"/>
              </a:ext>
            </a:extLst>
          </p:cNvPr>
          <p:cNvSpPr>
            <a:spLocks noGrp="1"/>
          </p:cNvSpPr>
          <p:nvPr>
            <p:ph type="pic" sz="quarter" idx="14"/>
          </p:nvPr>
        </p:nvSpPr>
        <p:spPr/>
        <p:txBody>
          <a:bodyPr/>
          <a:lstStyle/>
          <a:p>
            <a:endParaRPr lang="en-NO"/>
          </a:p>
        </p:txBody>
      </p:sp>
      <p:pic>
        <p:nvPicPr>
          <p:cNvPr id="20" name="Picture 19" descr="A person pointing at a computer&#10;&#10;Description automatically generated">
            <a:extLst>
              <a:ext uri="{FF2B5EF4-FFF2-40B4-BE49-F238E27FC236}">
                <a16:creationId xmlns:a16="http://schemas.microsoft.com/office/drawing/2014/main" id="{EAA528D6-B22C-E79D-51DD-9B03AC180F3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6BDC693B-BCEB-613E-ADE4-8669D50366ED}"/>
              </a:ext>
            </a:extLst>
          </p:cNvPr>
          <p:cNvSpPr/>
          <p:nvPr/>
        </p:nvSpPr>
        <p:spPr>
          <a:xfrm>
            <a:off x="6889809" y="-7620"/>
            <a:ext cx="5299200" cy="68724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08164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9A3E8E7-EE12-E545-FCB3-8F948F26FCC1}"/>
              </a:ext>
            </a:extLst>
          </p:cNvPr>
          <p:cNvCxnSpPr>
            <a:cxnSpLocks/>
          </p:cNvCxnSpPr>
          <p:nvPr/>
        </p:nvCxnSpPr>
        <p:spPr>
          <a:xfrm>
            <a:off x="2308968" y="3172326"/>
            <a:ext cx="195261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84551" y="2731045"/>
            <a:ext cx="5749881" cy="3970318"/>
          </a:xfrm>
          <a:prstGeom prst="rect">
            <a:avLst/>
          </a:prstGeom>
          <a:noFill/>
        </p:spPr>
        <p:txBody>
          <a:bodyPr wrap="square" lIns="91440" tIns="45720" rIns="91440" bIns="45720" anchor="t">
            <a:spAutoFit/>
          </a:bodyPr>
          <a:lstStyle/>
          <a:p>
            <a:pPr>
              <a:defRPr/>
            </a:pPr>
            <a:r>
              <a:rPr lang="ru-RU" sz="2800" dirty="0">
                <a:solidFill>
                  <a:srgbClr val="002157"/>
                </a:solidFill>
                <a:latin typeface="Franklin Gothic Book" panose="020B0503020102020204"/>
              </a:rPr>
              <a:t>Страны поощряются к тому, чтобы </a:t>
            </a:r>
            <a:r>
              <a:rPr lang="ru-RU" sz="2800" b="1" dirty="0">
                <a:solidFill>
                  <a:srgbClr val="0090BF"/>
                </a:solidFill>
              </a:rPr>
              <a:t>увязать общедоступные реестры лицензий </a:t>
            </a:r>
            <a:r>
              <a:rPr lang="ru-RU" sz="2800" dirty="0">
                <a:solidFill>
                  <a:srgbClr val="002157"/>
                </a:solidFill>
                <a:latin typeface="Franklin Gothic Book" panose="020B0503020102020204"/>
              </a:rPr>
              <a:t>с другими государственными платформами </a:t>
            </a:r>
            <a:br>
              <a:rPr lang="ru-RU" sz="2800" dirty="0">
                <a:solidFill>
                  <a:srgbClr val="002157"/>
                </a:solidFill>
                <a:latin typeface="Franklin Gothic Book" panose="020B0503020102020204"/>
              </a:rPr>
            </a:br>
            <a:r>
              <a:rPr lang="ru-RU" sz="2800" dirty="0">
                <a:solidFill>
                  <a:srgbClr val="002157"/>
                </a:solidFill>
                <a:latin typeface="Franklin Gothic Book" panose="020B0503020102020204"/>
              </a:rPr>
              <a:t>в соответствии с требованием 2.5</a:t>
            </a:r>
            <a:br>
              <a:rPr lang="ru-RU" sz="2800" dirty="0">
                <a:solidFill>
                  <a:srgbClr val="002157"/>
                </a:solidFill>
                <a:latin typeface="Franklin Gothic Book" panose="020B0503020102020204"/>
              </a:rPr>
            </a:br>
            <a:r>
              <a:rPr lang="ru-RU" sz="2800" dirty="0">
                <a:solidFill>
                  <a:srgbClr val="002157"/>
                </a:solidFill>
                <a:latin typeface="Franklin Gothic Book" panose="020B0503020102020204"/>
              </a:rPr>
              <a:t>о раскрытии </a:t>
            </a:r>
            <a:r>
              <a:rPr lang="ru-RU" sz="2800" b="1" dirty="0">
                <a:solidFill>
                  <a:srgbClr val="0090BF"/>
                </a:solidFill>
                <a:latin typeface="Franklin Gothic Book" panose="020B0503020102020204"/>
              </a:rPr>
              <a:t>информации</a:t>
            </a:r>
            <a:br>
              <a:rPr lang="ru-RU" sz="2800" b="1" dirty="0">
                <a:solidFill>
                  <a:srgbClr val="0090BF"/>
                </a:solidFill>
                <a:latin typeface="Franklin Gothic Book" panose="020B0503020102020204"/>
              </a:rPr>
            </a:br>
            <a:r>
              <a:rPr lang="ru-RU" sz="2800" b="1" dirty="0">
                <a:solidFill>
                  <a:srgbClr val="0090BF"/>
                </a:solidFill>
                <a:latin typeface="Franklin Gothic Book" panose="020B0503020102020204"/>
              </a:rPr>
              <a:t>о юридических</a:t>
            </a:r>
            <a:r>
              <a:rPr lang="ru-RU" sz="2800" b="1" dirty="0">
                <a:solidFill>
                  <a:srgbClr val="0090BF"/>
                </a:solidFill>
              </a:rPr>
              <a:t> и бенефициарных владельцах </a:t>
            </a:r>
            <a:r>
              <a:rPr lang="ru-RU" sz="2800" dirty="0">
                <a:solidFill>
                  <a:srgbClr val="002157"/>
                </a:solidFill>
                <a:latin typeface="Franklin Gothic Book" panose="020B0503020102020204"/>
              </a:rPr>
              <a:t>добывающих компаний.</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normAutofit fontScale="85000" lnSpcReduction="10000"/>
          </a:bodyPr>
          <a:lstStyle/>
          <a:p>
            <a:r>
              <a:rPr lang="ru-RU"/>
              <a:t>НОРМАТИВНО-ПРАВОВАЯ БАЗА И ВЫДАЧА ЛИЦЕНЗИЙ </a:t>
            </a:r>
          </a:p>
        </p:txBody>
      </p:sp>
      <p:sp>
        <p:nvSpPr>
          <p:cNvPr id="10" name="Rectangle 9">
            <a:extLst>
              <a:ext uri="{FF2B5EF4-FFF2-40B4-BE49-F238E27FC236}">
                <a16:creationId xmlns:a16="http://schemas.microsoft.com/office/drawing/2014/main" id="{840B7A77-C695-7142-E225-8C9B4B84CB67}"/>
              </a:ext>
            </a:extLst>
          </p:cNvPr>
          <p:cNvSpPr/>
          <p:nvPr/>
        </p:nvSpPr>
        <p:spPr>
          <a:xfrm>
            <a:off x="0" y="1688344"/>
            <a:ext cx="43434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780977"/>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Требования 2.3(d)</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0" name="Picture 19" descr="A person pointing at a computer&#10;&#10;Description automatically generated">
            <a:extLst>
              <a:ext uri="{FF2B5EF4-FFF2-40B4-BE49-F238E27FC236}">
                <a16:creationId xmlns:a16="http://schemas.microsoft.com/office/drawing/2014/main" id="{514CD952-F511-D4EC-98ED-0733AD6DECB1}"/>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22" name="Rectangle 21">
            <a:extLst>
              <a:ext uri="{FF2B5EF4-FFF2-40B4-BE49-F238E27FC236}">
                <a16:creationId xmlns:a16="http://schemas.microsoft.com/office/drawing/2014/main" id="{ED496A22-E061-EF0D-8548-6FB335448FC5}"/>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589714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ru-RU"/>
              <a:t>Мали</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1003243" y="3755796"/>
            <a:ext cx="4968529" cy="914400"/>
          </a:xfrm>
        </p:spPr>
        <p:txBody>
          <a:bodyPr/>
          <a:lstStyle/>
          <a:p>
            <a:pPr marL="0" indent="0">
              <a:buNone/>
            </a:pPr>
            <a:r>
              <a:rPr lang="ru-RU" sz="2600" dirty="0"/>
              <a:t>Анализ данных лицензий</a:t>
            </a:r>
            <a:br>
              <a:rPr lang="ru-RU" sz="2600" dirty="0"/>
            </a:br>
            <a:r>
              <a:rPr lang="ru-RU" sz="2600" dirty="0"/>
              <a:t>в раскрытой в соответствии со Стандартом ИПДО информации, показывает, что </a:t>
            </a:r>
            <a:r>
              <a:rPr lang="ru-RU" sz="2600" b="1" dirty="0">
                <a:solidFill>
                  <a:srgbClr val="0090BF"/>
                </a:solidFill>
              </a:rPr>
              <a:t>сроки выдачи лицензий</a:t>
            </a:r>
            <a:r>
              <a:rPr lang="ru-RU" sz="2600" dirty="0"/>
              <a:t> с течением времени сократились</a:t>
            </a:r>
          </a:p>
          <a:p>
            <a:endParaRPr lang="en-NO" sz="2600"/>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normAutofit fontScale="85000" lnSpcReduction="10000"/>
          </a:bodyPr>
          <a:lstStyle/>
          <a:p>
            <a:r>
              <a:rPr lang="ru-RU"/>
              <a:t>НОРМАТИВНО-ПРАВОВАЯ БАЗА И ВЫДАЧА ЛИЦЕНЗИЙ </a:t>
            </a:r>
          </a:p>
        </p:txBody>
      </p:sp>
      <p:pic>
        <p:nvPicPr>
          <p:cNvPr id="6" name="Picture 5" descr="A blue outline of a map&#10;&#10;Description automatically generated">
            <a:extLst>
              <a:ext uri="{FF2B5EF4-FFF2-40B4-BE49-F238E27FC236}">
                <a16:creationId xmlns:a16="http://schemas.microsoft.com/office/drawing/2014/main" id="{FC16227B-B617-AD70-6D59-B848C1073518}"/>
              </a:ext>
            </a:extLst>
          </p:cNvPr>
          <p:cNvPicPr>
            <a:picLocks noChangeAspect="1"/>
          </p:cNvPicPr>
          <p:nvPr/>
        </p:nvPicPr>
        <p:blipFill>
          <a:blip r:embed="rId3">
            <a:alphaModFix amt="80000"/>
          </a:blip>
          <a:stretch>
            <a:fillRect/>
          </a:stretch>
        </p:blipFill>
        <p:spPr>
          <a:xfrm>
            <a:off x="8428149" y="416416"/>
            <a:ext cx="3331336" cy="3342069"/>
          </a:xfrm>
          <a:prstGeom prst="rect">
            <a:avLst/>
          </a:prstGeom>
        </p:spPr>
      </p:pic>
      <p:pic>
        <p:nvPicPr>
          <p:cNvPr id="7" name="Content Placeholder 10">
            <a:extLst>
              <a:ext uri="{FF2B5EF4-FFF2-40B4-BE49-F238E27FC236}">
                <a16:creationId xmlns:a16="http://schemas.microsoft.com/office/drawing/2014/main" id="{EF90E269-8244-D44B-99D5-F90871472DA3}"/>
              </a:ext>
            </a:extLst>
          </p:cNvPr>
          <p:cNvPicPr>
            <a:picLocks noChangeAspect="1"/>
          </p:cNvPicPr>
          <p:nvPr/>
        </p:nvPicPr>
        <p:blipFill>
          <a:blip r:embed="rId4"/>
          <a:srcRect/>
          <a:stretch/>
        </p:blipFill>
        <p:spPr>
          <a:xfrm>
            <a:off x="5971773" y="2813428"/>
            <a:ext cx="5602971" cy="3339145"/>
          </a:xfrm>
          <a:prstGeom prst="rect">
            <a:avLst/>
          </a:prstGeom>
          <a:effectLst>
            <a:outerShdw blurRad="50800" dist="38100" dir="2700000" algn="tl" rotWithShape="0">
              <a:prstClr val="black">
                <a:alpha val="40000"/>
              </a:prstClr>
            </a:outerShdw>
          </a:effectLst>
        </p:spPr>
      </p:pic>
      <p:sp>
        <p:nvSpPr>
          <p:cNvPr id="10" name="Text Placeholder 1">
            <a:extLst>
              <a:ext uri="{FF2B5EF4-FFF2-40B4-BE49-F238E27FC236}">
                <a16:creationId xmlns:a16="http://schemas.microsoft.com/office/drawing/2014/main" id="{F2AB9ED1-B7BD-27D8-5F5F-123066DE8D1A}"/>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2840239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1CFBA-7751-DD97-FFD0-5D87EBDE2201}"/>
              </a:ext>
            </a:extLst>
          </p:cNvPr>
          <p:cNvSpPr>
            <a:spLocks noGrp="1"/>
          </p:cNvSpPr>
          <p:nvPr>
            <p:ph type="body" sz="quarter" idx="11"/>
          </p:nvPr>
        </p:nvSpPr>
        <p:spPr/>
        <p:txBody>
          <a:bodyPr/>
          <a:lstStyle/>
          <a:p>
            <a:r>
              <a:rPr lang="ru-RU" dirty="0"/>
              <a:t>Филиппины</a:t>
            </a:r>
          </a:p>
        </p:txBody>
      </p:sp>
      <p:sp>
        <p:nvSpPr>
          <p:cNvPr id="4" name="Text Placeholder 3">
            <a:extLst>
              <a:ext uri="{FF2B5EF4-FFF2-40B4-BE49-F238E27FC236}">
                <a16:creationId xmlns:a16="http://schemas.microsoft.com/office/drawing/2014/main" id="{1B8E90BF-A8DE-5D45-360A-2835ECA39CCA}"/>
              </a:ext>
            </a:extLst>
          </p:cNvPr>
          <p:cNvSpPr>
            <a:spLocks noGrp="1"/>
          </p:cNvSpPr>
          <p:nvPr>
            <p:ph type="body" sz="quarter" idx="12"/>
          </p:nvPr>
        </p:nvSpPr>
        <p:spPr>
          <a:xfrm>
            <a:off x="1003243" y="3649890"/>
            <a:ext cx="5484054" cy="914400"/>
          </a:xfrm>
        </p:spPr>
        <p:txBody>
          <a:bodyPr/>
          <a:lstStyle/>
          <a:p>
            <a:pPr marL="383540" indent="-383540">
              <a:spcBef>
                <a:spcPts val="600"/>
              </a:spcBef>
              <a:spcAft>
                <a:spcPts val="0"/>
              </a:spcAft>
            </a:pPr>
            <a:r>
              <a:rPr lang="ru-RU" sz="2000" dirty="0"/>
              <a:t>Крупнейший производитель </a:t>
            </a:r>
            <a:r>
              <a:rPr lang="ru-RU" sz="2000" b="1" dirty="0">
                <a:solidFill>
                  <a:srgbClr val="0090BF"/>
                </a:solidFill>
              </a:rPr>
              <a:t>никеля</a:t>
            </a:r>
            <a:r>
              <a:rPr lang="ru-RU" sz="2000" dirty="0"/>
              <a:t> — важного минерального сырья для </a:t>
            </a:r>
            <a:r>
              <a:rPr lang="ru-RU" sz="2000" dirty="0" err="1"/>
              <a:t>энергоперехода</a:t>
            </a:r>
            <a:endParaRPr lang="ru-RU" sz="2000" dirty="0"/>
          </a:p>
          <a:p>
            <a:pPr marL="383540" indent="-383540">
              <a:spcBef>
                <a:spcPts val="600"/>
              </a:spcBef>
              <a:spcAft>
                <a:spcPts val="0"/>
              </a:spcAft>
            </a:pPr>
            <a:r>
              <a:rPr lang="ru-RU" sz="2000" dirty="0"/>
              <a:t>Углубленный анализ </a:t>
            </a:r>
            <a:r>
              <a:rPr lang="ru-RU" sz="2000" b="1" dirty="0">
                <a:solidFill>
                  <a:srgbClr val="0090BF"/>
                </a:solidFill>
              </a:rPr>
              <a:t>коррупционных рисков</a:t>
            </a:r>
            <a:r>
              <a:rPr lang="ru-RU" sz="2000" b="1" dirty="0">
                <a:solidFill>
                  <a:schemeClr val="accent4"/>
                </a:solidFill>
              </a:rPr>
              <a:t> </a:t>
            </a:r>
            <a:r>
              <a:rPr lang="ru-RU" sz="2000" dirty="0"/>
              <a:t>в </a:t>
            </a:r>
            <a:r>
              <a:rPr lang="ru-RU" sz="2000" b="1" dirty="0">
                <a:solidFill>
                  <a:srgbClr val="0090BF"/>
                </a:solidFill>
              </a:rPr>
              <a:t>процедурах выдачи лицензий на добычу никеля</a:t>
            </a:r>
          </a:p>
          <a:p>
            <a:pPr marL="383540" indent="-383540">
              <a:spcBef>
                <a:spcPts val="600"/>
              </a:spcBef>
              <a:spcAft>
                <a:spcPts val="0"/>
              </a:spcAft>
            </a:pPr>
            <a:r>
              <a:rPr lang="ru-RU" sz="2000" dirty="0"/>
              <a:t>Разработка </a:t>
            </a:r>
            <a:r>
              <a:rPr lang="ru-RU" sz="2000" b="1" dirty="0">
                <a:solidFill>
                  <a:srgbClr val="0090BF"/>
                </a:solidFill>
              </a:rPr>
              <a:t>МГЗС</a:t>
            </a:r>
            <a:r>
              <a:rPr lang="ru-RU" sz="2000" b="1" dirty="0">
                <a:solidFill>
                  <a:schemeClr val="bg2"/>
                </a:solidFill>
              </a:rPr>
              <a:t> </a:t>
            </a:r>
            <a:r>
              <a:rPr lang="ru-RU" sz="2000" b="1" dirty="0">
                <a:solidFill>
                  <a:srgbClr val="0090BF"/>
                </a:solidFill>
              </a:rPr>
              <a:t>плана действий</a:t>
            </a:r>
            <a:r>
              <a:rPr lang="ru-RU" sz="2000" b="1" dirty="0"/>
              <a:t> </a:t>
            </a:r>
            <a:r>
              <a:rPr lang="ru-RU" sz="2000" dirty="0"/>
              <a:t>по снижению рисков</a:t>
            </a:r>
          </a:p>
        </p:txBody>
      </p:sp>
      <p:sp>
        <p:nvSpPr>
          <p:cNvPr id="5" name="Text Placeholder 4">
            <a:extLst>
              <a:ext uri="{FF2B5EF4-FFF2-40B4-BE49-F238E27FC236}">
                <a16:creationId xmlns:a16="http://schemas.microsoft.com/office/drawing/2014/main" id="{AA5911A1-221E-C35D-ED50-EEFDC0FC4B89}"/>
              </a:ext>
            </a:extLst>
          </p:cNvPr>
          <p:cNvSpPr>
            <a:spLocks noGrp="1"/>
          </p:cNvSpPr>
          <p:nvPr>
            <p:ph type="body" sz="quarter" idx="13"/>
          </p:nvPr>
        </p:nvSpPr>
        <p:spPr/>
        <p:txBody>
          <a:bodyPr>
            <a:normAutofit fontScale="85000" lnSpcReduction="10000"/>
          </a:bodyPr>
          <a:lstStyle/>
          <a:p>
            <a:r>
              <a:rPr lang="ru-RU"/>
              <a:t>НОРМАТИВНО-ПРАВОВАЯ БАЗА И ВЫДАЧА ЛИЦЕНЗИЙ </a:t>
            </a:r>
          </a:p>
        </p:txBody>
      </p:sp>
      <p:pic>
        <p:nvPicPr>
          <p:cNvPr id="8" name="Picture 7" descr="A blue outline of a country&#10;&#10;Description automatically generated">
            <a:extLst>
              <a:ext uri="{FF2B5EF4-FFF2-40B4-BE49-F238E27FC236}">
                <a16:creationId xmlns:a16="http://schemas.microsoft.com/office/drawing/2014/main" id="{EEBE3776-D362-316D-26CB-6FCBAD38C4F9}"/>
              </a:ext>
            </a:extLst>
          </p:cNvPr>
          <p:cNvPicPr>
            <a:picLocks noChangeAspect="1"/>
          </p:cNvPicPr>
          <p:nvPr/>
        </p:nvPicPr>
        <p:blipFill>
          <a:blip r:embed="rId3">
            <a:alphaModFix amt="85000"/>
          </a:blip>
          <a:stretch>
            <a:fillRect/>
          </a:stretch>
        </p:blipFill>
        <p:spPr>
          <a:xfrm>
            <a:off x="7179181" y="616721"/>
            <a:ext cx="5553341" cy="5539099"/>
          </a:xfrm>
          <a:prstGeom prst="rect">
            <a:avLst/>
          </a:prstGeom>
        </p:spPr>
      </p:pic>
      <p:pic>
        <p:nvPicPr>
          <p:cNvPr id="9" name="Picture 8" descr="A close-up of a document&#10;&#10;Description automatically generated">
            <a:extLst>
              <a:ext uri="{FF2B5EF4-FFF2-40B4-BE49-F238E27FC236}">
                <a16:creationId xmlns:a16="http://schemas.microsoft.com/office/drawing/2014/main" id="{64E19D71-F873-D944-DFA8-4A0A41248473}"/>
              </a:ext>
            </a:extLst>
          </p:cNvPr>
          <p:cNvPicPr>
            <a:picLocks noChangeAspect="1"/>
          </p:cNvPicPr>
          <p:nvPr/>
        </p:nvPicPr>
        <p:blipFill>
          <a:blip r:embed="rId4"/>
          <a:stretch>
            <a:fillRect/>
          </a:stretch>
        </p:blipFill>
        <p:spPr>
          <a:xfrm>
            <a:off x="6577565" y="2318862"/>
            <a:ext cx="3222091" cy="4146185"/>
          </a:xfrm>
          <a:prstGeom prst="rect">
            <a:avLst/>
          </a:prstGeom>
          <a:effectLst>
            <a:outerShdw blurRad="50800" dist="38100" dir="2700000" algn="tl" rotWithShape="0">
              <a:prstClr val="black">
                <a:alpha val="40000"/>
              </a:prstClr>
            </a:outerShdw>
          </a:effectLst>
        </p:spPr>
      </p:pic>
      <p:sp>
        <p:nvSpPr>
          <p:cNvPr id="10" name="Text Placeholder 1">
            <a:extLst>
              <a:ext uri="{FF2B5EF4-FFF2-40B4-BE49-F238E27FC236}">
                <a16:creationId xmlns:a16="http://schemas.microsoft.com/office/drawing/2014/main" id="{D6D9660F-6C93-C99D-82D2-726C482C76B2}"/>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3449136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42BDFD-CF1B-4466-5C08-21ABCD5E136B}"/>
              </a:ext>
            </a:extLst>
          </p:cNvPr>
          <p:cNvSpPr>
            <a:spLocks noGrp="1"/>
          </p:cNvSpPr>
          <p:nvPr>
            <p:ph type="body" sz="quarter" idx="11"/>
          </p:nvPr>
        </p:nvSpPr>
        <p:spPr>
          <a:xfrm>
            <a:off x="1003243" y="3609862"/>
            <a:ext cx="5330397" cy="671195"/>
          </a:xfrm>
        </p:spPr>
        <p:txBody>
          <a:bodyPr vert="horz" lIns="91440" tIns="45720" rIns="91440" bIns="45720" rtlCol="0" anchor="t">
            <a:normAutofit/>
          </a:bodyPr>
          <a:lstStyle/>
          <a:p>
            <a:r>
              <a:rPr lang="ru-RU">
                <a:latin typeface="Franklin Gothic Medium"/>
              </a:rPr>
              <a:t>Контракты</a:t>
            </a:r>
          </a:p>
        </p:txBody>
      </p:sp>
      <p:pic>
        <p:nvPicPr>
          <p:cNvPr id="5" name="Picture Placeholder 4" descr="A person shaking hands with another person in hardhats&#10;&#10;Description automatically generated">
            <a:extLst>
              <a:ext uri="{FF2B5EF4-FFF2-40B4-BE49-F238E27FC236}">
                <a16:creationId xmlns:a16="http://schemas.microsoft.com/office/drawing/2014/main" id="{C9239D8D-9013-E43C-7C9D-EAEAE2D6029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t="-733"/>
          <a:stretch/>
        </p:blipFill>
        <p:spPr>
          <a:xfrm>
            <a:off x="6883400" y="-64093"/>
            <a:ext cx="5307458" cy="6929224"/>
          </a:xfrm>
        </p:spPr>
      </p:pic>
      <p:pic>
        <p:nvPicPr>
          <p:cNvPr id="7" name="Picture 6" descr="A blue rectangle with white dots&#10;&#10;Description automatically generated">
            <a:extLst>
              <a:ext uri="{FF2B5EF4-FFF2-40B4-BE49-F238E27FC236}">
                <a16:creationId xmlns:a16="http://schemas.microsoft.com/office/drawing/2014/main" id="{D186D62C-7E2E-F7B2-391C-53939F3A1783}"/>
              </a:ext>
            </a:extLst>
          </p:cNvPr>
          <p:cNvPicPr>
            <a:picLocks noChangeAspect="1"/>
          </p:cNvPicPr>
          <p:nvPr/>
        </p:nvPicPr>
        <p:blipFill>
          <a:blip r:embed="rId3"/>
          <a:stretch>
            <a:fillRect/>
          </a:stretch>
        </p:blipFill>
        <p:spPr>
          <a:xfrm>
            <a:off x="6885652" y="2109"/>
            <a:ext cx="5308600" cy="6867769"/>
          </a:xfrm>
          <a:prstGeom prst="rect">
            <a:avLst/>
          </a:prstGeom>
        </p:spPr>
      </p:pic>
      <p:sp>
        <p:nvSpPr>
          <p:cNvPr id="8" name="Text Placeholder 2">
            <a:extLst>
              <a:ext uri="{FF2B5EF4-FFF2-40B4-BE49-F238E27FC236}">
                <a16:creationId xmlns:a16="http://schemas.microsoft.com/office/drawing/2014/main" id="{8708A74E-ECFE-F1D6-0BD1-80C14188C093}"/>
              </a:ext>
            </a:extLst>
          </p:cNvPr>
          <p:cNvSpPr>
            <a:spLocks noGrp="1"/>
          </p:cNvSpPr>
          <p:nvPr>
            <p:ph type="body" sz="quarter" idx="10"/>
          </p:nvPr>
        </p:nvSpPr>
        <p:spPr>
          <a:xfrm>
            <a:off x="-210199" y="2033070"/>
            <a:ext cx="3478924" cy="571584"/>
          </a:xfrm>
        </p:spPr>
        <p:txBody>
          <a:bodyPr/>
          <a:lstStyle/>
          <a:p>
            <a:pPr algn="r"/>
            <a:r>
              <a:rPr lang="ru-RU" sz="2400" dirty="0"/>
              <a:t>КЛЮЧЕВОЙ АСПЕКТ</a:t>
            </a:r>
          </a:p>
        </p:txBody>
      </p:sp>
    </p:spTree>
    <p:extLst>
      <p:ext uri="{BB962C8B-B14F-4D97-AF65-F5344CB8AC3E}">
        <p14:creationId xmlns:p14="http://schemas.microsoft.com/office/powerpoint/2010/main" val="302455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1"/>
            <a:ext cx="5704648" cy="4838207"/>
          </a:xfrm>
        </p:spPr>
        <p:txBody>
          <a:bodyPr>
            <a:normAutofit fontScale="92500" lnSpcReduction="10000"/>
          </a:bodyPr>
          <a:lstStyle/>
          <a:p>
            <a:r>
              <a:rPr lang="ru-RU" dirty="0"/>
              <a:t>Расширение потенциала заинтересованных сторон по </a:t>
            </a:r>
            <a:r>
              <a:rPr lang="ru-RU" b="1" dirty="0">
                <a:solidFill>
                  <a:srgbClr val="0090BF"/>
                </a:solidFill>
              </a:rPr>
              <a:t>контролю за соблюдением </a:t>
            </a:r>
            <a:r>
              <a:rPr lang="ru-RU" dirty="0"/>
              <a:t>договорных обязательств</a:t>
            </a:r>
          </a:p>
          <a:p>
            <a:r>
              <a:rPr lang="ru-RU" dirty="0"/>
              <a:t>Предоставление гражданам возможности оценивать </a:t>
            </a:r>
            <a:r>
              <a:rPr lang="ru-RU" b="1" dirty="0">
                <a:solidFill>
                  <a:srgbClr val="0090BF"/>
                </a:solidFill>
              </a:rPr>
              <a:t>справедливость сделок </a:t>
            </a:r>
            <a:r>
              <a:rPr lang="ru-RU" dirty="0"/>
              <a:t>по добыче национальных ресурсов</a:t>
            </a:r>
          </a:p>
          <a:p>
            <a:r>
              <a:rPr lang="ru-RU" dirty="0">
                <a:solidFill>
                  <a:srgbClr val="002060"/>
                </a:solidFill>
              </a:rPr>
              <a:t>Возможность анализа </a:t>
            </a:r>
            <a:r>
              <a:rPr lang="ru-RU" dirty="0">
                <a:solidFill>
                  <a:srgbClr val="002157"/>
                </a:solidFill>
              </a:rPr>
              <a:t>соответствия условий </a:t>
            </a:r>
            <a:r>
              <a:rPr lang="ru-RU" dirty="0">
                <a:solidFill>
                  <a:srgbClr val="002060"/>
                </a:solidFill>
              </a:rPr>
              <a:t>контрактов </a:t>
            </a:r>
            <a:r>
              <a:rPr lang="ru-RU" b="1" dirty="0">
                <a:solidFill>
                  <a:srgbClr val="0090BF"/>
                </a:solidFill>
              </a:rPr>
              <a:t>национальным обязательствам по энергетическому переходу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8" name="Picture Placeholder 7">
            <a:extLst>
              <a:ext uri="{FF2B5EF4-FFF2-40B4-BE49-F238E27FC236}">
                <a16:creationId xmlns:a16="http://schemas.microsoft.com/office/drawing/2014/main" id="{EAE57EB9-BF2C-526C-7B66-512C0E5BE10F}"/>
              </a:ext>
            </a:extLst>
          </p:cNvPr>
          <p:cNvSpPr>
            <a:spLocks noGrp="1"/>
          </p:cNvSpPr>
          <p:nvPr>
            <p:ph type="pic" sz="quarter" idx="14"/>
          </p:nvPr>
        </p:nvSpPr>
        <p:spPr/>
        <p:txBody>
          <a:bodyPr/>
          <a:lstStyle/>
          <a:p>
            <a:endParaRPr lang="en-NO"/>
          </a:p>
        </p:txBody>
      </p:sp>
      <p:pic>
        <p:nvPicPr>
          <p:cNvPr id="10" name="Picture 9" descr="A person shaking hands with another person in hardhats&#10;&#10;Description automatically generated">
            <a:extLst>
              <a:ext uri="{FF2B5EF4-FFF2-40B4-BE49-F238E27FC236}">
                <a16:creationId xmlns:a16="http://schemas.microsoft.com/office/drawing/2014/main" id="{DFBAB97F-F022-A2A9-DE16-85AFD046D1B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2" name="Picture 11" descr="A blue rectangle with white dots&#10;&#10;Description automatically generated">
            <a:extLst>
              <a:ext uri="{FF2B5EF4-FFF2-40B4-BE49-F238E27FC236}">
                <a16:creationId xmlns:a16="http://schemas.microsoft.com/office/drawing/2014/main" id="{EBF9861A-EB3C-9424-622A-7B8CEE6F317A}"/>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409158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0DEA-A0C2-11F8-A160-3EE44ADC8225}"/>
              </a:ext>
            </a:extLst>
          </p:cNvPr>
          <p:cNvSpPr>
            <a:spLocks noGrp="1"/>
          </p:cNvSpPr>
          <p:nvPr>
            <p:ph type="title"/>
          </p:nvPr>
        </p:nvSpPr>
        <p:spPr>
          <a:xfrm>
            <a:off x="642812" y="1194998"/>
            <a:ext cx="11549188" cy="671660"/>
          </a:xfrm>
        </p:spPr>
        <p:txBody>
          <a:bodyPr/>
          <a:lstStyle/>
          <a:p>
            <a:r>
              <a:rPr lang="ru-RU" sz="3400" b="1" dirty="0">
                <a:solidFill>
                  <a:srgbClr val="002060"/>
                </a:solidFill>
                <a:latin typeface="Franklin Gothic Medium" panose="020B0603020102020204" pitchFamily="34" charset="0"/>
              </a:rPr>
              <a:t>Распространенность коррупции в добывающем секторе</a:t>
            </a:r>
          </a:p>
        </p:txBody>
      </p:sp>
      <p:pic>
        <p:nvPicPr>
          <p:cNvPr id="9" name="Graphic 8" descr="Warning outline">
            <a:extLst>
              <a:ext uri="{FF2B5EF4-FFF2-40B4-BE49-F238E27FC236}">
                <a16:creationId xmlns:a16="http://schemas.microsoft.com/office/drawing/2014/main" id="{F9869041-6069-7AF8-9120-398EAD930B8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6394" y="2221004"/>
            <a:ext cx="1440000" cy="1440000"/>
          </a:xfrm>
          <a:prstGeom prst="rect">
            <a:avLst/>
          </a:prstGeom>
        </p:spPr>
      </p:pic>
      <p:pic>
        <p:nvPicPr>
          <p:cNvPr id="15" name="Graphic 14" descr="Money outline">
            <a:extLst>
              <a:ext uri="{FF2B5EF4-FFF2-40B4-BE49-F238E27FC236}">
                <a16:creationId xmlns:a16="http://schemas.microsoft.com/office/drawing/2014/main" id="{91D5C875-1E1E-6FC6-FEDA-C0B6DEB6649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89465" y="2079207"/>
            <a:ext cx="1440000" cy="1440000"/>
          </a:xfrm>
          <a:prstGeom prst="rect">
            <a:avLst/>
          </a:prstGeom>
        </p:spPr>
      </p:pic>
      <p:pic>
        <p:nvPicPr>
          <p:cNvPr id="17" name="Graphic 16" descr="Construction worker female outline">
            <a:extLst>
              <a:ext uri="{FF2B5EF4-FFF2-40B4-BE49-F238E27FC236}">
                <a16:creationId xmlns:a16="http://schemas.microsoft.com/office/drawing/2014/main" id="{3D5C9BDB-5321-1F7C-8CF2-D165360CDFB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762536" y="2192650"/>
            <a:ext cx="1440000" cy="1440000"/>
          </a:xfrm>
          <a:prstGeom prst="rect">
            <a:avLst/>
          </a:prstGeom>
        </p:spPr>
      </p:pic>
      <p:sp>
        <p:nvSpPr>
          <p:cNvPr id="20" name="TextBox 19">
            <a:extLst>
              <a:ext uri="{FF2B5EF4-FFF2-40B4-BE49-F238E27FC236}">
                <a16:creationId xmlns:a16="http://schemas.microsoft.com/office/drawing/2014/main" id="{F1E9522C-A518-7C88-27BE-170C2122C3D3}"/>
              </a:ext>
            </a:extLst>
          </p:cNvPr>
          <p:cNvSpPr txBox="1"/>
          <p:nvPr/>
        </p:nvSpPr>
        <p:spPr>
          <a:xfrm>
            <a:off x="589118" y="3685258"/>
            <a:ext cx="2694551" cy="769441"/>
          </a:xfrm>
          <a:prstGeom prst="rect">
            <a:avLst/>
          </a:prstGeom>
          <a:noFill/>
        </p:spPr>
        <p:txBody>
          <a:bodyPr wrap="square" rtlCol="0">
            <a:spAutoFit/>
          </a:bodyPr>
          <a:lstStyle/>
          <a:p>
            <a:pPr algn="ctr"/>
            <a:r>
              <a:rPr lang="ru-RU" sz="2200" b="1">
                <a:solidFill>
                  <a:srgbClr val="002157"/>
                </a:solidFill>
              </a:rPr>
              <a:t>Сектор с высоким</a:t>
            </a:r>
            <a:br>
              <a:rPr lang="ru-RU" sz="2200" b="1">
                <a:solidFill>
                  <a:srgbClr val="002157"/>
                </a:solidFill>
              </a:rPr>
            </a:br>
            <a:r>
              <a:rPr lang="ru-RU" sz="2200" b="1">
                <a:solidFill>
                  <a:srgbClr val="002157"/>
                </a:solidFill>
              </a:rPr>
              <a:t>уровнем риска</a:t>
            </a:r>
          </a:p>
        </p:txBody>
      </p:sp>
      <p:sp>
        <p:nvSpPr>
          <p:cNvPr id="21" name="TextBox 20">
            <a:extLst>
              <a:ext uri="{FF2B5EF4-FFF2-40B4-BE49-F238E27FC236}">
                <a16:creationId xmlns:a16="http://schemas.microsoft.com/office/drawing/2014/main" id="{FB2E1676-F10C-789C-28DB-50DA88FBF9EB}"/>
              </a:ext>
            </a:extLst>
          </p:cNvPr>
          <p:cNvSpPr txBox="1"/>
          <p:nvPr/>
        </p:nvSpPr>
        <p:spPr>
          <a:xfrm>
            <a:off x="3423337" y="3685258"/>
            <a:ext cx="2572255" cy="769441"/>
          </a:xfrm>
          <a:prstGeom prst="rect">
            <a:avLst/>
          </a:prstGeom>
          <a:noFill/>
        </p:spPr>
        <p:txBody>
          <a:bodyPr wrap="square" rtlCol="0">
            <a:spAutoFit/>
          </a:bodyPr>
          <a:lstStyle/>
          <a:p>
            <a:pPr algn="ctr"/>
            <a:r>
              <a:rPr lang="ru-RU" sz="2200" b="1">
                <a:solidFill>
                  <a:srgbClr val="0090BF"/>
                </a:solidFill>
              </a:rPr>
              <a:t>Крупные потоки доходов</a:t>
            </a:r>
          </a:p>
        </p:txBody>
      </p:sp>
      <p:sp>
        <p:nvSpPr>
          <p:cNvPr id="22" name="TextBox 21">
            <a:extLst>
              <a:ext uri="{FF2B5EF4-FFF2-40B4-BE49-F238E27FC236}">
                <a16:creationId xmlns:a16="http://schemas.microsoft.com/office/drawing/2014/main" id="{CE4965F3-FEEB-22F9-A80D-E150C4527801}"/>
              </a:ext>
            </a:extLst>
          </p:cNvPr>
          <p:cNvSpPr txBox="1"/>
          <p:nvPr/>
        </p:nvSpPr>
        <p:spPr>
          <a:xfrm>
            <a:off x="5800829" y="3685258"/>
            <a:ext cx="3383284" cy="769441"/>
          </a:xfrm>
          <a:prstGeom prst="rect">
            <a:avLst/>
          </a:prstGeom>
          <a:noFill/>
        </p:spPr>
        <p:txBody>
          <a:bodyPr wrap="square" rtlCol="0">
            <a:spAutoFit/>
          </a:bodyPr>
          <a:lstStyle/>
          <a:p>
            <a:pPr algn="ctr"/>
            <a:r>
              <a:rPr lang="ru-RU" sz="2200" b="1" dirty="0">
                <a:solidFill>
                  <a:srgbClr val="89AA2E"/>
                </a:solidFill>
              </a:rPr>
              <a:t>Экспертность</a:t>
            </a:r>
            <a:br>
              <a:rPr lang="ru-RU" sz="2200" b="1" dirty="0">
                <a:solidFill>
                  <a:srgbClr val="89AA2E"/>
                </a:solidFill>
              </a:rPr>
            </a:br>
            <a:r>
              <a:rPr lang="ru-RU" sz="2200" b="1" dirty="0">
                <a:solidFill>
                  <a:srgbClr val="89AA2E"/>
                </a:solidFill>
              </a:rPr>
              <a:t>и тех. сложность</a:t>
            </a:r>
          </a:p>
        </p:txBody>
      </p:sp>
      <p:sp>
        <p:nvSpPr>
          <p:cNvPr id="23" name="TextBox 22">
            <a:extLst>
              <a:ext uri="{FF2B5EF4-FFF2-40B4-BE49-F238E27FC236}">
                <a16:creationId xmlns:a16="http://schemas.microsoft.com/office/drawing/2014/main" id="{D9D22F87-397E-3717-D966-163A1E4DFB5B}"/>
              </a:ext>
            </a:extLst>
          </p:cNvPr>
          <p:cNvSpPr txBox="1"/>
          <p:nvPr/>
        </p:nvSpPr>
        <p:spPr>
          <a:xfrm>
            <a:off x="7830207" y="3699172"/>
            <a:ext cx="5213131" cy="769441"/>
          </a:xfrm>
          <a:prstGeom prst="rect">
            <a:avLst/>
          </a:prstGeom>
          <a:noFill/>
        </p:spPr>
        <p:txBody>
          <a:bodyPr wrap="square" rtlCol="0">
            <a:spAutoFit/>
          </a:bodyPr>
          <a:lstStyle/>
          <a:p>
            <a:pPr algn="ctr"/>
            <a:r>
              <a:rPr lang="ru-RU" sz="2200" b="1" dirty="0">
                <a:solidFill>
                  <a:schemeClr val="accent4"/>
                </a:solidFill>
              </a:rPr>
              <a:t>Предмет общественного</a:t>
            </a:r>
            <a:br>
              <a:rPr lang="ru-RU" sz="2200" b="1" dirty="0">
                <a:solidFill>
                  <a:schemeClr val="accent4"/>
                </a:solidFill>
              </a:rPr>
            </a:br>
            <a:r>
              <a:rPr lang="ru-RU" sz="2200" b="1" dirty="0">
                <a:solidFill>
                  <a:schemeClr val="accent4"/>
                </a:solidFill>
              </a:rPr>
              <a:t>интереса</a:t>
            </a:r>
          </a:p>
        </p:txBody>
      </p:sp>
      <p:pic>
        <p:nvPicPr>
          <p:cNvPr id="3" name="Graphic 2" descr="Group of people outline">
            <a:extLst>
              <a:ext uri="{FF2B5EF4-FFF2-40B4-BE49-F238E27FC236}">
                <a16:creationId xmlns:a16="http://schemas.microsoft.com/office/drawing/2014/main" id="{17A3FD94-E13F-499E-B337-FB8A46BB52E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535606" y="2221004"/>
            <a:ext cx="1440000" cy="1440000"/>
          </a:xfrm>
          <a:prstGeom prst="rect">
            <a:avLst/>
          </a:prstGeom>
        </p:spPr>
      </p:pic>
      <p:sp>
        <p:nvSpPr>
          <p:cNvPr id="6" name="TextBox 5">
            <a:extLst>
              <a:ext uri="{FF2B5EF4-FFF2-40B4-BE49-F238E27FC236}">
                <a16:creationId xmlns:a16="http://schemas.microsoft.com/office/drawing/2014/main" id="{1EB93749-5318-5F3A-0424-1C48A81FAD24}"/>
              </a:ext>
            </a:extLst>
          </p:cNvPr>
          <p:cNvSpPr txBox="1"/>
          <p:nvPr/>
        </p:nvSpPr>
        <p:spPr>
          <a:xfrm>
            <a:off x="684100" y="4677336"/>
            <a:ext cx="2694550" cy="1754326"/>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ru-RU" b="0" i="0" u="none" strike="noStrike" cap="none" normalizeH="0" baseline="0" noProof="0" dirty="0">
                <a:ln>
                  <a:noFill/>
                </a:ln>
                <a:solidFill>
                  <a:srgbClr val="002157"/>
                </a:solidFill>
                <a:effectLst/>
                <a:uLnTx/>
                <a:uFillTx/>
                <a:latin typeface="Franklin Gothic Book" panose="020B0503020102020204" pitchFamily="34" charset="0"/>
                <a:ea typeface="+mn-ea"/>
                <a:cs typeface="+mn-cs"/>
                <a:sym typeface="Arial"/>
              </a:rPr>
              <a:t>20%правоприменитель-ных мер в соответствии с Законом США о борьбе с коррупцией во внешнеэкономической деятельности (FCPA)</a:t>
            </a:r>
          </a:p>
        </p:txBody>
      </p:sp>
      <p:sp>
        <p:nvSpPr>
          <p:cNvPr id="8" name="TextBox 7">
            <a:extLst>
              <a:ext uri="{FF2B5EF4-FFF2-40B4-BE49-F238E27FC236}">
                <a16:creationId xmlns:a16="http://schemas.microsoft.com/office/drawing/2014/main" id="{6974DB37-C662-0B54-2C3D-D96B9C0A49C6}"/>
              </a:ext>
            </a:extLst>
          </p:cNvPr>
          <p:cNvSpPr txBox="1"/>
          <p:nvPr/>
        </p:nvSpPr>
        <p:spPr>
          <a:xfrm>
            <a:off x="3690614" y="4677336"/>
            <a:ext cx="2192252" cy="1477328"/>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ru-RU" b="0" i="0" u="none" strike="noStrike" cap="none" normalizeH="0" baseline="0" noProof="0" dirty="0">
                <a:ln>
                  <a:noFill/>
                </a:ln>
                <a:solidFill>
                  <a:srgbClr val="0090BF"/>
                </a:solidFill>
                <a:effectLst/>
                <a:uLnTx/>
                <a:uFillTx/>
                <a:latin typeface="Franklin Gothic Book" panose="020B0503020102020204" pitchFamily="34" charset="0"/>
                <a:ea typeface="+mn-ea"/>
                <a:cs typeface="+mn-cs"/>
                <a:sym typeface="Arial"/>
              </a:rPr>
              <a:t>Переговоры на высоком уровне</a:t>
            </a:r>
            <a:br>
              <a:rPr kumimoji="0" lang="ru-RU" b="0" i="0" u="none" strike="noStrike" cap="none" normalizeH="0" baseline="0" noProof="0" dirty="0">
                <a:ln>
                  <a:noFill/>
                </a:ln>
                <a:solidFill>
                  <a:srgbClr val="0090BF"/>
                </a:solidFill>
                <a:effectLst/>
                <a:uLnTx/>
                <a:uFillTx/>
                <a:latin typeface="Franklin Gothic Book" panose="020B0503020102020204" pitchFamily="34" charset="0"/>
                <a:ea typeface="+mn-ea"/>
                <a:cs typeface="+mn-cs"/>
                <a:sym typeface="Arial"/>
              </a:rPr>
            </a:br>
            <a:r>
              <a:rPr kumimoji="0" lang="ru-RU" b="0" i="0" u="none" strike="noStrike" cap="none" normalizeH="0" baseline="0" noProof="0" dirty="0">
                <a:ln>
                  <a:noFill/>
                </a:ln>
                <a:solidFill>
                  <a:srgbClr val="0090BF"/>
                </a:solidFill>
                <a:effectLst/>
                <a:uLnTx/>
                <a:uFillTx/>
                <a:latin typeface="Franklin Gothic Book" panose="020B0503020102020204" pitchFamily="34" charset="0"/>
                <a:ea typeface="+mn-ea"/>
                <a:cs typeface="+mn-cs"/>
                <a:sym typeface="Arial"/>
              </a:rPr>
              <a:t>и принятие решений по своему усмотрению</a:t>
            </a:r>
          </a:p>
        </p:txBody>
      </p:sp>
      <p:sp>
        <p:nvSpPr>
          <p:cNvPr id="12" name="TextBox 11">
            <a:extLst>
              <a:ext uri="{FF2B5EF4-FFF2-40B4-BE49-F238E27FC236}">
                <a16:creationId xmlns:a16="http://schemas.microsoft.com/office/drawing/2014/main" id="{5497F118-09CD-4600-5D14-45C6569DB6FF}"/>
              </a:ext>
            </a:extLst>
          </p:cNvPr>
          <p:cNvSpPr txBox="1"/>
          <p:nvPr/>
        </p:nvSpPr>
        <p:spPr>
          <a:xfrm>
            <a:off x="6481250" y="4674822"/>
            <a:ext cx="2272485" cy="923330"/>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ru-RU" b="0" i="0" u="none" strike="noStrike" cap="none" normalizeH="0" baseline="0" noProof="0" dirty="0">
                <a:ln>
                  <a:noFill/>
                </a:ln>
                <a:solidFill>
                  <a:srgbClr val="89AA2E"/>
                </a:solidFill>
                <a:effectLst/>
                <a:uLnTx/>
                <a:uFillTx/>
                <a:latin typeface="Franklin Gothic Book" panose="020B0503020102020204" pitchFamily="34" charset="0"/>
                <a:ea typeface="+mn-ea"/>
                <a:cs typeface="+mn-cs"/>
                <a:sym typeface="Arial"/>
              </a:rPr>
              <a:t>Меньше экспертов, меньше сдержек</a:t>
            </a:r>
            <a:br>
              <a:rPr kumimoji="0" lang="ru-RU" b="0" i="0" u="none" strike="noStrike" cap="none" normalizeH="0" baseline="0" noProof="0" dirty="0">
                <a:ln>
                  <a:noFill/>
                </a:ln>
                <a:solidFill>
                  <a:srgbClr val="89AA2E"/>
                </a:solidFill>
                <a:effectLst/>
                <a:uLnTx/>
                <a:uFillTx/>
                <a:latin typeface="Franklin Gothic Book" panose="020B0503020102020204" pitchFamily="34" charset="0"/>
                <a:ea typeface="+mn-ea"/>
                <a:cs typeface="+mn-cs"/>
                <a:sym typeface="Arial"/>
              </a:rPr>
            </a:br>
            <a:r>
              <a:rPr kumimoji="0" lang="ru-RU" b="0" i="0" u="none" strike="noStrike" cap="none" normalizeH="0" baseline="0" noProof="0" dirty="0">
                <a:ln>
                  <a:noFill/>
                </a:ln>
                <a:solidFill>
                  <a:srgbClr val="89AA2E"/>
                </a:solidFill>
                <a:effectLst/>
                <a:uLnTx/>
                <a:uFillTx/>
                <a:latin typeface="Franklin Gothic Book" panose="020B0503020102020204" pitchFamily="34" charset="0"/>
                <a:ea typeface="+mn-ea"/>
                <a:cs typeface="+mn-cs"/>
                <a:sym typeface="Arial"/>
              </a:rPr>
              <a:t>и противовесов</a:t>
            </a:r>
          </a:p>
        </p:txBody>
      </p:sp>
      <p:sp>
        <p:nvSpPr>
          <p:cNvPr id="14" name="TextBox 13">
            <a:extLst>
              <a:ext uri="{FF2B5EF4-FFF2-40B4-BE49-F238E27FC236}">
                <a16:creationId xmlns:a16="http://schemas.microsoft.com/office/drawing/2014/main" id="{BF4A0854-C930-B99C-E72D-A32C9769C4F2}"/>
              </a:ext>
            </a:extLst>
          </p:cNvPr>
          <p:cNvSpPr txBox="1"/>
          <p:nvPr/>
        </p:nvSpPr>
        <p:spPr>
          <a:xfrm>
            <a:off x="9012095" y="4677336"/>
            <a:ext cx="2675653" cy="1477328"/>
          </a:xfrm>
          <a:prstGeom prst="rect">
            <a:avLst/>
          </a:prstGeom>
          <a:noFill/>
        </p:spPr>
        <p:txBody>
          <a:bodyPr wrap="square">
            <a:spAutoFit/>
          </a:bodyPr>
          <a:lstStyle/>
          <a:p>
            <a:pPr marL="0" marR="0" lvl="0" indent="0" algn="ctr" defTabSz="1828434" rtl="0" eaLnBrk="1" fontAlgn="auto" latinLnBrk="0" hangingPunct="1">
              <a:lnSpc>
                <a:spcPct val="100000"/>
              </a:lnSpc>
              <a:spcBef>
                <a:spcPts val="0"/>
              </a:spcBef>
              <a:spcAft>
                <a:spcPts val="0"/>
              </a:spcAft>
              <a:buClrTx/>
              <a:buSzTx/>
              <a:buFontTx/>
              <a:buNone/>
              <a:tabLst/>
              <a:defRPr/>
            </a:pPr>
            <a:r>
              <a:rPr kumimoji="0" lang="ru-RU" b="0" i="0" u="none" strike="noStrike" cap="none" normalizeH="0" baseline="0" noProof="0" dirty="0">
                <a:ln>
                  <a:noFill/>
                </a:ln>
                <a:solidFill>
                  <a:schemeClr val="accent4"/>
                </a:solidFill>
                <a:effectLst/>
                <a:uLnTx/>
                <a:uFillTx/>
                <a:latin typeface="Franklin Gothic Book" panose="020B0503020102020204" pitchFamily="34" charset="0"/>
                <a:ea typeface="+mn-ea"/>
                <a:cs typeface="+mn-cs"/>
                <a:sym typeface="Arial"/>
              </a:rPr>
              <a:t>Размытие общественных, акционерных и частных интересов; доли ПДЛ</a:t>
            </a:r>
            <a:br>
              <a:rPr kumimoji="0" lang="ru-RU" b="0" i="0" u="none" strike="noStrike" cap="none" normalizeH="0" baseline="0" noProof="0" dirty="0">
                <a:ln>
                  <a:noFill/>
                </a:ln>
                <a:solidFill>
                  <a:schemeClr val="accent4"/>
                </a:solidFill>
                <a:effectLst/>
                <a:uLnTx/>
                <a:uFillTx/>
                <a:latin typeface="Franklin Gothic Book" panose="020B0503020102020204" pitchFamily="34" charset="0"/>
                <a:ea typeface="+mn-ea"/>
                <a:cs typeface="+mn-cs"/>
                <a:sym typeface="Arial"/>
              </a:rPr>
            </a:br>
            <a:r>
              <a:rPr kumimoji="0" lang="ru-RU" b="0" i="0" u="none" strike="noStrike" cap="none" normalizeH="0" baseline="0" noProof="0" dirty="0">
                <a:ln>
                  <a:noFill/>
                </a:ln>
                <a:solidFill>
                  <a:schemeClr val="accent4"/>
                </a:solidFill>
                <a:effectLst/>
                <a:uLnTx/>
                <a:uFillTx/>
                <a:latin typeface="Franklin Gothic Book" panose="020B0503020102020204" pitchFamily="34" charset="0"/>
                <a:ea typeface="+mn-ea"/>
                <a:cs typeface="+mn-cs"/>
                <a:sym typeface="Arial"/>
              </a:rPr>
              <a:t>в добывающих проектах</a:t>
            </a:r>
          </a:p>
        </p:txBody>
      </p:sp>
    </p:spTree>
    <p:extLst>
      <p:ext uri="{BB962C8B-B14F-4D97-AF65-F5344CB8AC3E}">
        <p14:creationId xmlns:p14="http://schemas.microsoft.com/office/powerpoint/2010/main" val="92440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2409926" y="3960588"/>
            <a:ext cx="2232000"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8603" y="3428999"/>
            <a:ext cx="5177397" cy="255454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Страны поощряются</a:t>
            </a:r>
            <a:b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к публичному раскрытию положений </a:t>
            </a:r>
            <a:r>
              <a:rPr lang="ru-RU" sz="3200" b="1" dirty="0">
                <a:solidFill>
                  <a:srgbClr val="0090BF"/>
                </a:solidFill>
                <a:latin typeface="Franklin Gothic Book" panose="020B0503020102020204"/>
                <a:ea typeface="+mn-ea"/>
                <a:cs typeface="+mn-cs"/>
              </a:rPr>
              <a:t>существенных контрактов на разведку полезных ископаемых</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dirty="0">
                <a:solidFill>
                  <a:srgbClr val="FFFFFF"/>
                </a:solidFill>
                <a:latin typeface="Franklin Gothic Medium" panose="020B0603020102020204" pitchFamily="34" charset="0"/>
                <a:ea typeface="+mn-ea"/>
                <a:cs typeface="+mn-cs"/>
              </a:rPr>
              <a:t>Требование 2.4(</a:t>
            </a:r>
            <a:r>
              <a:rPr lang="ru-RU" sz="2800" dirty="0" err="1">
                <a:solidFill>
                  <a:srgbClr val="FFFFFF"/>
                </a:solidFill>
                <a:latin typeface="Franklin Gothic Medium" panose="020B0603020102020204" pitchFamily="34" charset="0"/>
                <a:ea typeface="+mn-ea"/>
                <a:cs typeface="+mn-cs"/>
              </a:rPr>
              <a:t>a</a:t>
            </a:r>
            <a:r>
              <a:rPr lang="ru-RU" sz="2800" dirty="0">
                <a:solidFill>
                  <a:srgbClr val="FFFFFF"/>
                </a:solidFill>
                <a:latin typeface="Franklin Gothic Medium" panose="020B0603020102020204" pitchFamily="34" charset="0"/>
                <a:ea typeface="+mn-ea"/>
                <a:cs typeface="+mn-cs"/>
              </a:rPr>
              <a:t>)</a:t>
            </a:r>
            <a:r>
              <a:rPr kumimoji="0" lang="ru-RU"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02C3C0AB-31A1-A23B-0605-7A5432A3E02D}"/>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51E7F092-3027-0B08-A3E0-2C3264AEFE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264DBD2A-5E32-3437-A248-45B224E53D19}"/>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14676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0CC190-1CB7-5EBB-CF31-BBB77EBEE611}"/>
              </a:ext>
            </a:extLst>
          </p:cNvPr>
          <p:cNvCxnSpPr>
            <a:cxnSpLocks/>
          </p:cNvCxnSpPr>
          <p:nvPr/>
        </p:nvCxnSpPr>
        <p:spPr>
          <a:xfrm flipV="1">
            <a:off x="2409932" y="3960588"/>
            <a:ext cx="2232000"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2C0FA4-4743-8C0D-99BC-34F142BFEEBB}"/>
              </a:ext>
            </a:extLst>
          </p:cNvPr>
          <p:cNvSpPr txBox="1"/>
          <p:nvPr/>
        </p:nvSpPr>
        <p:spPr>
          <a:xfrm>
            <a:off x="918603" y="3428999"/>
            <a:ext cx="5373673" cy="255454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3200" i="0" u="none" strike="noStrike" cap="none" normalizeH="0" baseline="0" noProof="0" dirty="0">
                <a:ln>
                  <a:noFill/>
                </a:ln>
                <a:solidFill>
                  <a:srgbClr val="002157"/>
                </a:solidFill>
                <a:effectLst/>
                <a:uLnTx/>
                <a:uFillTx/>
                <a:latin typeface="Franklin Gothic Book" panose="020B0503020102020204"/>
                <a:ea typeface="+mn-ea"/>
                <a:cs typeface="+mn-cs"/>
              </a:rPr>
              <a:t>Страны поощряются </a:t>
            </a:r>
            <a:br>
              <a:rPr kumimoji="0" lang="ru-RU" sz="320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3200" i="0" u="none" strike="noStrike" cap="none" normalizeH="0" baseline="0" noProof="0" dirty="0">
                <a:ln>
                  <a:noFill/>
                </a:ln>
                <a:solidFill>
                  <a:srgbClr val="002157"/>
                </a:solidFill>
                <a:effectLst/>
                <a:uLnTx/>
                <a:uFillTx/>
                <a:latin typeface="Franklin Gothic Book" panose="020B0503020102020204"/>
                <a:ea typeface="+mn-ea"/>
                <a:cs typeface="+mn-cs"/>
              </a:rPr>
              <a:t>к раскрытию условий соответствующих </a:t>
            </a:r>
            <a:r>
              <a:rPr kumimoji="0" lang="ru-RU" sz="3200" b="1" i="0" u="none" strike="noStrike" cap="none" normalizeH="0" baseline="0" noProof="0" dirty="0">
                <a:ln>
                  <a:noFill/>
                </a:ln>
                <a:solidFill>
                  <a:srgbClr val="0090BF"/>
                </a:solidFill>
                <a:effectLst/>
                <a:uLnTx/>
                <a:uFillTx/>
                <a:latin typeface="Franklin Gothic Book" panose="020B0503020102020204"/>
                <a:ea typeface="+mn-ea"/>
                <a:cs typeface="+mn-cs"/>
              </a:rPr>
              <a:t>договоров о продаже, заключенных компаниями-покупателями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4.</a:t>
            </a:r>
            <a:r>
              <a:rPr lang="ru-RU" sz="2800">
                <a:solidFill>
                  <a:srgbClr val="FFFFFF"/>
                </a:solidFill>
                <a:latin typeface="Franklin Gothic Medium" panose="020B0603020102020204" pitchFamily="34" charset="0"/>
                <a:ea typeface="+mn-ea"/>
                <a:cs typeface="+mn-cs"/>
              </a:rPr>
              <a:t>2</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ru-RU" sz="2800">
                <a:solidFill>
                  <a:srgbClr val="FFFFFF"/>
                </a:solidFill>
                <a:latin typeface="Franklin Gothic Medium" panose="020B0603020102020204" pitchFamily="34" charset="0"/>
                <a:ea typeface="+mn-ea"/>
                <a:cs typeface="+mn-cs"/>
              </a:rPr>
              <a:t>с</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CC6E437D-657C-9AFC-C6EA-F07868F141C8}"/>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1E1D25F5-B918-B51F-6662-E2677D9B62A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A206454E-BF5F-C218-78F5-A06A97BBADBF}"/>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37373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404142" y="3422764"/>
            <a:ext cx="223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2578" y="2939793"/>
            <a:ext cx="5846567" cy="3539430"/>
          </a:xfrm>
          <a:prstGeom prst="rect">
            <a:avLst/>
          </a:prstGeom>
          <a:noFill/>
        </p:spPr>
        <p:txBody>
          <a:bodyPr wrap="square" lIns="91440" tIns="45720" rIns="91440" bIns="45720" anchor="t">
            <a:spAutoFit/>
          </a:bodyPr>
          <a:lstStyle/>
          <a:p>
            <a:pPr>
              <a:defRPr/>
            </a:pPr>
            <a:r>
              <a:rPr lang="ru-RU" sz="3200" dirty="0">
                <a:solidFill>
                  <a:srgbClr val="002157"/>
                </a:solidFill>
                <a:latin typeface="Franklin Gothic Book" panose="020B0503020102020204"/>
                <a:ea typeface="+mn-ea"/>
                <a:cs typeface="+mn-cs"/>
              </a:rPr>
              <a:t>Страны поощряются</a:t>
            </a:r>
            <a:br>
              <a:rPr lang="ru-RU" sz="3200" dirty="0">
                <a:solidFill>
                  <a:srgbClr val="002157"/>
                </a:solidFill>
                <a:latin typeface="Franklin Gothic Book" panose="020B0503020102020204"/>
                <a:ea typeface="+mn-ea"/>
                <a:cs typeface="+mn-cs"/>
              </a:rPr>
            </a:br>
            <a:r>
              <a:rPr lang="ru-RU" sz="3200" dirty="0">
                <a:solidFill>
                  <a:srgbClr val="002157"/>
                </a:solidFill>
                <a:latin typeface="Franklin Gothic Book" panose="020B0503020102020204"/>
                <a:ea typeface="+mn-ea"/>
                <a:cs typeface="+mn-cs"/>
              </a:rPr>
              <a:t>к публикации исходных </a:t>
            </a:r>
            <a:r>
              <a:rPr lang="ru-RU" sz="3200" b="1" dirty="0">
                <a:solidFill>
                  <a:srgbClr val="0090BF"/>
                </a:solidFill>
                <a:latin typeface="Franklin Gothic Book" panose="020B0503020102020204"/>
                <a:ea typeface="+mn-ea"/>
                <a:cs typeface="+mn-cs"/>
              </a:rPr>
              <a:t>бартерных соглашений</a:t>
            </a:r>
            <a:br>
              <a:rPr lang="ru-RU" sz="3200" b="1" dirty="0">
                <a:solidFill>
                  <a:srgbClr val="0090BF"/>
                </a:solidFill>
                <a:latin typeface="Franklin Gothic Book" panose="020B0503020102020204"/>
                <a:ea typeface="+mn-ea"/>
                <a:cs typeface="+mn-cs"/>
              </a:rPr>
            </a:br>
            <a:r>
              <a:rPr lang="ru-RU" sz="3200" b="1" dirty="0">
                <a:solidFill>
                  <a:srgbClr val="0090BF"/>
                </a:solidFill>
                <a:latin typeface="Franklin Gothic Book" panose="020B0503020102020204"/>
                <a:ea typeface="+mn-ea"/>
                <a:cs typeface="+mn-cs"/>
              </a:rPr>
              <a:t>и соглашений о строительстве инфраструктуры</a:t>
            </a:r>
            <a:r>
              <a:rPr lang="ru-RU" sz="3200" dirty="0">
                <a:solidFill>
                  <a:srgbClr val="002157"/>
                </a:solidFill>
                <a:latin typeface="Franklin Gothic Book" panose="020B0503020102020204"/>
                <a:ea typeface="+mn-ea"/>
                <a:cs typeface="+mn-cs"/>
              </a:rPr>
              <a:t>, включая условия обеспеченных ресурсами кредитов</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4.3(b)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014608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7A0606-53F9-4D01-CA47-36BC97C10FA6}"/>
              </a:ext>
            </a:extLst>
          </p:cNvPr>
          <p:cNvSpPr txBox="1"/>
          <p:nvPr/>
        </p:nvSpPr>
        <p:spPr>
          <a:xfrm>
            <a:off x="581891" y="2724920"/>
            <a:ext cx="6387320" cy="37548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dirty="0">
                <a:solidFill>
                  <a:srgbClr val="002157"/>
                </a:solidFill>
                <a:latin typeface="Franklin Gothic Book" panose="020B0503020102020204"/>
              </a:rPr>
              <a:t>Ожидается, что страны будут раскрывать следующую информацию: </a:t>
            </a:r>
            <a:br>
              <a:rPr lang="ru-RU" sz="2800" dirty="0">
                <a:solidFill>
                  <a:srgbClr val="002157"/>
                </a:solidFill>
                <a:latin typeface="Franklin Gothic Book" panose="020B0503020102020204"/>
              </a:rPr>
            </a:br>
            <a:endParaRPr lang="ru-RU" sz="1400" dirty="0">
              <a:solidFill>
                <a:srgbClr val="002157"/>
              </a:solidFill>
              <a:latin typeface="Franklin Gothic Book" panose="020B0503020102020204"/>
            </a:endParaRP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400" dirty="0">
                <a:solidFill>
                  <a:srgbClr val="002157"/>
                </a:solidFill>
                <a:latin typeface="Franklin Gothic Book" panose="020B0503020102020204"/>
              </a:rPr>
              <a:t>Договоры и любые другие требуемые по закону документы с описанием существенных </a:t>
            </a:r>
            <a:r>
              <a:rPr lang="ru-RU" sz="2400" b="1" dirty="0">
                <a:solidFill>
                  <a:srgbClr val="0090BF"/>
                </a:solidFill>
                <a:latin typeface="Franklin Gothic Book" panose="020B0503020102020204"/>
              </a:rPr>
              <a:t>обязательных расходов на социальную сферу</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400" dirty="0">
                <a:solidFill>
                  <a:srgbClr val="002157"/>
                </a:solidFill>
                <a:latin typeface="Franklin Gothic Book" panose="020B0503020102020204"/>
              </a:rPr>
              <a:t>Контракты, предусматривающие обязательные </a:t>
            </a:r>
            <a:r>
              <a:rPr lang="ru-RU" sz="2400" b="1" dirty="0">
                <a:solidFill>
                  <a:srgbClr val="0090BF"/>
                </a:solidFill>
                <a:latin typeface="Franklin Gothic Book" panose="020B0503020102020204"/>
              </a:rPr>
              <a:t>экологические платежи</a:t>
            </a:r>
            <a:r>
              <a:rPr lang="ru-RU" sz="2400" dirty="0">
                <a:latin typeface="Franklin Gothic Book" panose="020B0503020102020204"/>
              </a:rPr>
              <a:t> </a:t>
            </a:r>
            <a:r>
              <a:rPr lang="ru-RU" sz="2400" dirty="0">
                <a:solidFill>
                  <a:srgbClr val="002157"/>
                </a:solidFill>
                <a:latin typeface="Franklin Gothic Book" panose="020B0503020102020204"/>
              </a:rPr>
              <a:t>в соответствующих случаях </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689184" y="3172763"/>
            <a:ext cx="165599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10" name="Rectangle 9">
            <a:extLst>
              <a:ext uri="{FF2B5EF4-FFF2-40B4-BE49-F238E27FC236}">
                <a16:creationId xmlns:a16="http://schemas.microsoft.com/office/drawing/2014/main" id="{840B7A77-C695-7142-E225-8C9B4B84CB67}"/>
              </a:ext>
            </a:extLst>
          </p:cNvPr>
          <p:cNvSpPr/>
          <p:nvPr/>
        </p:nvSpPr>
        <p:spPr>
          <a:xfrm>
            <a:off x="0" y="1729907"/>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6.1(a–b)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descr="A person shaking hands with another person in hardhats&#10;&#10;Description automatically generated">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4260" y="-2186"/>
            <a:ext cx="5305736" cy="6863702"/>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C6AD2D9B-4A65-9C7E-4F9A-7D472C5FF89E}"/>
              </a:ext>
            </a:extLst>
          </p:cNvPr>
          <p:cNvPicPr>
            <a:picLocks noChangeAspect="1"/>
          </p:cNvPicPr>
          <p:nvPr/>
        </p:nvPicPr>
        <p:blipFill>
          <a:blip r:embed="rId4"/>
          <a:stretch>
            <a:fillRect/>
          </a:stretch>
        </p:blipFill>
        <p:spPr>
          <a:xfrm>
            <a:off x="6885652" y="2109"/>
            <a:ext cx="5308600" cy="6867769"/>
          </a:xfrm>
          <a:prstGeom prst="rect">
            <a:avLst/>
          </a:prstGeom>
        </p:spPr>
      </p:pic>
    </p:spTree>
    <p:extLst>
      <p:ext uri="{BB962C8B-B14F-4D97-AF65-F5344CB8AC3E}">
        <p14:creationId xmlns:p14="http://schemas.microsoft.com/office/powerpoint/2010/main" val="2467859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lue outline of a country&#10;&#10;Description automatically generated">
            <a:extLst>
              <a:ext uri="{FF2B5EF4-FFF2-40B4-BE49-F238E27FC236}">
                <a16:creationId xmlns:a16="http://schemas.microsoft.com/office/drawing/2014/main" id="{E95D6B25-635D-2FFA-48D9-F089C746B1BF}"/>
              </a:ext>
            </a:extLst>
          </p:cNvPr>
          <p:cNvPicPr>
            <a:picLocks noChangeAspect="1"/>
          </p:cNvPicPr>
          <p:nvPr/>
        </p:nvPicPr>
        <p:blipFill>
          <a:blip r:embed="rId3">
            <a:alphaModFix amt="80000"/>
          </a:blip>
          <a:stretch>
            <a:fillRect/>
          </a:stretch>
        </p:blipFill>
        <p:spPr>
          <a:xfrm>
            <a:off x="8610600" y="502778"/>
            <a:ext cx="3124912" cy="3132034"/>
          </a:xfrm>
          <a:prstGeom prst="rect">
            <a:avLst/>
          </a:prstGeom>
        </p:spPr>
      </p:pic>
      <p:pic>
        <p:nvPicPr>
          <p:cNvPr id="19" name="Picture 18">
            <a:extLst>
              <a:ext uri="{FF2B5EF4-FFF2-40B4-BE49-F238E27FC236}">
                <a16:creationId xmlns:a16="http://schemas.microsoft.com/office/drawing/2014/main" id="{73B8AF9A-8304-551F-4912-987754DB82F6}"/>
              </a:ext>
            </a:extLst>
          </p:cNvPr>
          <p:cNvPicPr>
            <a:picLocks noChangeAspect="1"/>
          </p:cNvPicPr>
          <p:nvPr/>
        </p:nvPicPr>
        <p:blipFill>
          <a:blip r:embed="rId4"/>
          <a:stretch>
            <a:fillRect/>
          </a:stretch>
        </p:blipFill>
        <p:spPr>
          <a:xfrm>
            <a:off x="705028" y="2606957"/>
            <a:ext cx="11365907" cy="1430439"/>
          </a:xfrm>
          <a:prstGeom prst="rect">
            <a:avLst/>
          </a:prstGeom>
        </p:spPr>
      </p:pic>
      <p:sp>
        <p:nvSpPr>
          <p:cNvPr id="5" name="Text Placeholder 4">
            <a:extLst>
              <a:ext uri="{FF2B5EF4-FFF2-40B4-BE49-F238E27FC236}">
                <a16:creationId xmlns:a16="http://schemas.microsoft.com/office/drawing/2014/main" id="{B73B884C-C7C3-4B2E-9B01-7578BFD241D0}"/>
              </a:ext>
            </a:extLst>
          </p:cNvPr>
          <p:cNvSpPr>
            <a:spLocks noGrp="1"/>
          </p:cNvSpPr>
          <p:nvPr>
            <p:ph type="body" sz="quarter" idx="13"/>
          </p:nvPr>
        </p:nvSpPr>
        <p:spPr/>
        <p:txBody>
          <a:bodyPr vert="horz" lIns="91440" tIns="45720" rIns="91440" bIns="45720" rtlCol="0" anchor="t">
            <a:normAutofit/>
          </a:bodyPr>
          <a:lstStyle/>
          <a:p>
            <a:r>
              <a:rPr lang="ru-RU" b="1">
                <a:latin typeface="Franklin Gothic Medium"/>
              </a:rPr>
              <a:t>КОНТРАКТЫ</a:t>
            </a:r>
          </a:p>
        </p:txBody>
      </p:sp>
      <p:sp>
        <p:nvSpPr>
          <p:cNvPr id="18" name="TextBox 17">
            <a:extLst>
              <a:ext uri="{FF2B5EF4-FFF2-40B4-BE49-F238E27FC236}">
                <a16:creationId xmlns:a16="http://schemas.microsoft.com/office/drawing/2014/main" id="{46F9B835-65CA-743B-B7C9-87521D27E373}"/>
              </a:ext>
            </a:extLst>
          </p:cNvPr>
          <p:cNvSpPr txBox="1"/>
          <p:nvPr/>
        </p:nvSpPr>
        <p:spPr>
          <a:xfrm>
            <a:off x="9649629" y="6382894"/>
            <a:ext cx="2198039" cy="2616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100" b="1" i="0" u="none" strike="noStrike" cap="none" normalizeH="0" baseline="0" noProof="0">
                <a:ln>
                  <a:noFill/>
                </a:ln>
                <a:solidFill>
                  <a:srgbClr val="9D9D9C"/>
                </a:solidFill>
                <a:effectLst/>
                <a:uLnTx/>
                <a:uFillTx/>
                <a:latin typeface="Franklin Gothic Book" panose="020B0503020102020204"/>
                <a:ea typeface="+mn-ea"/>
                <a:cs typeface="+mn-cs"/>
              </a:rPr>
              <a:t>ИСТОЧНИК: ИПДО НИГЕРИИ и OPENOIL</a:t>
            </a:r>
          </a:p>
        </p:txBody>
      </p:sp>
      <p:sp>
        <p:nvSpPr>
          <p:cNvPr id="24" name="TextBox 23">
            <a:extLst>
              <a:ext uri="{FF2B5EF4-FFF2-40B4-BE49-F238E27FC236}">
                <a16:creationId xmlns:a16="http://schemas.microsoft.com/office/drawing/2014/main" id="{B08151CC-DA04-C131-443F-2FAA19165884}"/>
              </a:ext>
            </a:extLst>
          </p:cNvPr>
          <p:cNvSpPr txBox="1"/>
          <p:nvPr/>
        </p:nvSpPr>
        <p:spPr>
          <a:xfrm>
            <a:off x="1028344" y="3691783"/>
            <a:ext cx="356482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ru-RU" sz="3200" dirty="0">
                <a:solidFill>
                  <a:srgbClr val="132856"/>
                </a:solidFill>
              </a:rPr>
              <a:t>Анализ контрактов для оценки</a:t>
            </a:r>
            <a:br>
              <a:rPr lang="ru-RU" sz="3200" dirty="0">
                <a:solidFill>
                  <a:srgbClr val="132856"/>
                </a:solidFill>
              </a:rPr>
            </a:br>
            <a:r>
              <a:rPr lang="ru-RU" sz="3200" dirty="0">
                <a:solidFill>
                  <a:srgbClr val="132856"/>
                </a:solidFill>
              </a:rPr>
              <a:t>и предотвращения утечки доходов</a:t>
            </a:r>
          </a:p>
        </p:txBody>
      </p:sp>
      <p:sp>
        <p:nvSpPr>
          <p:cNvPr id="3" name="Rectangle 2">
            <a:extLst>
              <a:ext uri="{FF2B5EF4-FFF2-40B4-BE49-F238E27FC236}">
                <a16:creationId xmlns:a16="http://schemas.microsoft.com/office/drawing/2014/main" id="{1E00A445-00FE-5893-D250-55F442715F66}"/>
              </a:ext>
            </a:extLst>
          </p:cNvPr>
          <p:cNvSpPr/>
          <p:nvPr/>
        </p:nvSpPr>
        <p:spPr>
          <a:xfrm>
            <a:off x="5324030" y="2784764"/>
            <a:ext cx="6313788" cy="3356812"/>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7" name="Picture 6" descr="Chart, line chart&#10;&#10;Description automatically generated">
            <a:extLst>
              <a:ext uri="{FF2B5EF4-FFF2-40B4-BE49-F238E27FC236}">
                <a16:creationId xmlns:a16="http://schemas.microsoft.com/office/drawing/2014/main" id="{D5C9C6DC-A03D-BE59-7DB2-A6D7EB52885A}"/>
              </a:ext>
            </a:extLst>
          </p:cNvPr>
          <p:cNvPicPr>
            <a:picLocks noChangeAspect="1"/>
          </p:cNvPicPr>
          <p:nvPr/>
        </p:nvPicPr>
        <p:blipFill>
          <a:blip r:embed="rId5"/>
          <a:stretch>
            <a:fillRect/>
          </a:stretch>
        </p:blipFill>
        <p:spPr>
          <a:xfrm>
            <a:off x="4898661" y="2892331"/>
            <a:ext cx="7044646" cy="3167982"/>
          </a:xfrm>
          <a:prstGeom prst="rect">
            <a:avLst/>
          </a:prstGeom>
        </p:spPr>
      </p:pic>
      <p:sp>
        <p:nvSpPr>
          <p:cNvPr id="8" name="Text Placeholder 1">
            <a:extLst>
              <a:ext uri="{FF2B5EF4-FFF2-40B4-BE49-F238E27FC236}">
                <a16:creationId xmlns:a16="http://schemas.microsoft.com/office/drawing/2014/main" id="{8550463A-18E8-FDF5-3A6E-2FFC262E63B9}"/>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367624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80E0A-3CC8-51CE-0487-C5FDA41E6C2E}"/>
              </a:ext>
            </a:extLst>
          </p:cNvPr>
          <p:cNvSpPr>
            <a:spLocks noGrp="1"/>
          </p:cNvSpPr>
          <p:nvPr>
            <p:ph type="body" sz="quarter" idx="11"/>
          </p:nvPr>
        </p:nvSpPr>
        <p:spPr>
          <a:xfrm>
            <a:off x="1003243" y="3645897"/>
            <a:ext cx="5330397" cy="726614"/>
          </a:xfrm>
        </p:spPr>
        <p:txBody>
          <a:bodyPr vert="horz" lIns="91440" tIns="45720" rIns="91440" bIns="45720" rtlCol="0" anchor="t">
            <a:normAutofit fontScale="77500" lnSpcReduction="20000"/>
          </a:bodyPr>
          <a:lstStyle/>
          <a:p>
            <a:r>
              <a:rPr lang="ru-RU" dirty="0">
                <a:latin typeface="Franklin Gothic Medium"/>
              </a:rPr>
              <a:t>Бенефициарное владение</a:t>
            </a:r>
          </a:p>
        </p:txBody>
      </p:sp>
      <p:pic>
        <p:nvPicPr>
          <p:cNvPr id="10" name="Picture Placeholder 9" descr="A person holding a paper with a fingerprint cut out&#10;&#10;Description automatically generated">
            <a:extLst>
              <a:ext uri="{FF2B5EF4-FFF2-40B4-BE49-F238E27FC236}">
                <a16:creationId xmlns:a16="http://schemas.microsoft.com/office/drawing/2014/main" id="{B66C95B2-B47A-A790-3B35-F3C5EAC11AF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12" name="Rectangle 11">
            <a:extLst>
              <a:ext uri="{FF2B5EF4-FFF2-40B4-BE49-F238E27FC236}">
                <a16:creationId xmlns:a16="http://schemas.microsoft.com/office/drawing/2014/main" id="{42353731-3E1A-0D45-0786-9E08B562E71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 Placeholder 2">
            <a:extLst>
              <a:ext uri="{FF2B5EF4-FFF2-40B4-BE49-F238E27FC236}">
                <a16:creationId xmlns:a16="http://schemas.microsoft.com/office/drawing/2014/main" id="{F8D0DA85-1299-63B4-3E1F-66E2EA453FFA}"/>
              </a:ext>
            </a:extLst>
          </p:cNvPr>
          <p:cNvSpPr>
            <a:spLocks noGrp="1"/>
          </p:cNvSpPr>
          <p:nvPr>
            <p:ph type="body" sz="quarter" idx="10"/>
          </p:nvPr>
        </p:nvSpPr>
        <p:spPr>
          <a:xfrm>
            <a:off x="-210199" y="2033070"/>
            <a:ext cx="3478924" cy="571584"/>
          </a:xfrm>
        </p:spPr>
        <p:txBody>
          <a:bodyPr/>
          <a:lstStyle/>
          <a:p>
            <a:pPr algn="r"/>
            <a:r>
              <a:rPr lang="ru-RU" sz="2400" dirty="0"/>
              <a:t>КЛЮЧЕВОЙ АСПЕКТ</a:t>
            </a:r>
          </a:p>
        </p:txBody>
      </p:sp>
    </p:spTree>
    <p:extLst>
      <p:ext uri="{BB962C8B-B14F-4D97-AF65-F5344CB8AC3E}">
        <p14:creationId xmlns:p14="http://schemas.microsoft.com/office/powerpoint/2010/main" val="2679363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2"/>
            <a:ext cx="5704648" cy="4442792"/>
          </a:xfrm>
        </p:spPr>
        <p:txBody>
          <a:bodyPr>
            <a:normAutofit/>
          </a:bodyPr>
          <a:lstStyle/>
          <a:p>
            <a:pPr algn="l" rtl="0" fontAlgn="base">
              <a:buFont typeface="Arial" panose="020B0604020202020204" pitchFamily="34" charset="0"/>
              <a:buChar char="•"/>
            </a:pPr>
            <a:r>
              <a:rPr lang="ru-RU" b="0" i="0" u="none" strike="noStrike" dirty="0">
                <a:solidFill>
                  <a:srgbClr val="132856"/>
                </a:solidFill>
                <a:effectLst/>
                <a:latin typeface="Franklin Gothic Book" panose="020B0503020102020204" pitchFamily="34" charset="0"/>
              </a:rPr>
              <a:t>Решение проблемы корпоративной анонимности</a:t>
            </a:r>
            <a:br>
              <a:rPr lang="ru-RU" b="0" i="0" u="none" strike="noStrike" dirty="0">
                <a:solidFill>
                  <a:srgbClr val="132856"/>
                </a:solidFill>
                <a:effectLst/>
                <a:latin typeface="Franklin Gothic Book" panose="020B0503020102020204" pitchFamily="34" charset="0"/>
              </a:rPr>
            </a:br>
            <a:r>
              <a:rPr lang="ru-RU" b="0" i="0" u="none" strike="noStrike" dirty="0">
                <a:solidFill>
                  <a:srgbClr val="132856"/>
                </a:solidFill>
                <a:effectLst/>
                <a:latin typeface="Franklin Gothic Book" panose="020B0503020102020204" pitchFamily="34" charset="0"/>
              </a:rPr>
              <a:t>и вклад в борьбу с</a:t>
            </a:r>
            <a:r>
              <a:rPr lang="ru-RU" b="1" dirty="0">
                <a:solidFill>
                  <a:srgbClr val="0090BF"/>
                </a:solidFill>
              </a:rPr>
              <a:t> отмыванием денег и коррупцией</a:t>
            </a:r>
          </a:p>
          <a:p>
            <a:pPr algn="l" rtl="0" fontAlgn="base">
              <a:buFont typeface="Arial" panose="020B0604020202020204" pitchFamily="34" charset="0"/>
              <a:buChar char="•"/>
            </a:pPr>
            <a:r>
              <a:rPr lang="ru-RU" dirty="0">
                <a:latin typeface="Franklin Gothic Book" panose="020B0503020102020204" pitchFamily="34" charset="0"/>
              </a:rPr>
              <a:t>Идентификация ПДЛ как важный критерий выявления </a:t>
            </a:r>
            <a:r>
              <a:rPr lang="ru-RU" b="1" dirty="0">
                <a:solidFill>
                  <a:srgbClr val="0090BF"/>
                </a:solidFill>
              </a:rPr>
              <a:t>конфликта интересов</a:t>
            </a:r>
          </a:p>
          <a:p>
            <a:pPr algn="l" rtl="0" fontAlgn="base">
              <a:buFont typeface="Arial" panose="020B0604020202020204" pitchFamily="34" charset="0"/>
              <a:buChar char="•"/>
            </a:pPr>
            <a:r>
              <a:rPr lang="ru-RU" dirty="0">
                <a:latin typeface="Franklin Gothic Book" panose="020B0503020102020204" pitchFamily="34" charset="0"/>
              </a:rPr>
              <a:t>Всестороннее представление\</a:t>
            </a:r>
            <a:br>
              <a:rPr lang="ru-RU" dirty="0">
                <a:latin typeface="Franklin Gothic Book" panose="020B0503020102020204" pitchFamily="34" charset="0"/>
              </a:rPr>
            </a:br>
            <a:r>
              <a:rPr lang="ru-RU" dirty="0">
                <a:latin typeface="Franklin Gothic Book" panose="020B0503020102020204" pitchFamily="34" charset="0"/>
              </a:rPr>
              <a:t>о </a:t>
            </a:r>
            <a:r>
              <a:rPr lang="ru-RU" b="1" dirty="0">
                <a:solidFill>
                  <a:srgbClr val="0090BF"/>
                </a:solidFill>
              </a:rPr>
              <a:t>полных цепочках владельцев компаний</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accent4"/>
                </a:solidFill>
                <a:latin typeface="Franklin Gothic Medium"/>
              </a:rPr>
              <a:t>БЕНЕФИЦИАРНОЕ ВЛАДЕНИЕ</a:t>
            </a:r>
          </a:p>
          <a:p>
            <a:endParaRPr lang="en-NO"/>
          </a:p>
        </p:txBody>
      </p:sp>
      <p:pic>
        <p:nvPicPr>
          <p:cNvPr id="5" name="Picture Placeholder 9" descr="A person holding a paper with a fingerprint cut out&#10;&#10;Description automatically generated">
            <a:extLst>
              <a:ext uri="{FF2B5EF4-FFF2-40B4-BE49-F238E27FC236}">
                <a16:creationId xmlns:a16="http://schemas.microsoft.com/office/drawing/2014/main" id="{176A54E0-ADAF-604B-70D9-B088852440FF}"/>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7784DCE7-92BA-7A33-FFE0-EACF3517EEB1}"/>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258754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439808" y="3820664"/>
            <a:ext cx="1728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BBDE60C-C77E-C551-5244-FEC52CDADD39}"/>
              </a:ext>
            </a:extLst>
          </p:cNvPr>
          <p:cNvCxnSpPr>
            <a:cxnSpLocks/>
          </p:cNvCxnSpPr>
          <p:nvPr/>
        </p:nvCxnSpPr>
        <p:spPr>
          <a:xfrm>
            <a:off x="1476879" y="4896677"/>
            <a:ext cx="115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07098" y="3047370"/>
            <a:ext cx="6111540" cy="3416320"/>
          </a:xfrm>
          <a:prstGeom prst="rect">
            <a:avLst/>
          </a:prstGeom>
          <a:noFill/>
        </p:spPr>
        <p:txBody>
          <a:bodyPr wrap="square" lIns="91440" tIns="45720" rIns="91440" bIns="45720" anchor="t">
            <a:spAutoFit/>
          </a:bodyPr>
          <a:lstStyle/>
          <a:p>
            <a:pPr>
              <a:defRPr/>
            </a:pP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Страны: </a:t>
            </a:r>
          </a:p>
          <a:p>
            <a:pPr marL="457200" indent="-457200">
              <a:buFont typeface="Wingdings" pitchFamily="2" charset="2"/>
              <a:buChar char="§"/>
              <a:defRPr/>
            </a:pP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Поощряются к тому, чтобы согласовать </a:t>
            </a:r>
            <a:r>
              <a:rPr lang="ru-RU" sz="2400" b="1" dirty="0">
                <a:solidFill>
                  <a:srgbClr val="0090BF"/>
                </a:solidFill>
                <a:latin typeface="Franklin Gothic Book" panose="020B0503020102020204"/>
                <a:ea typeface="+mn-ea"/>
                <a:cs typeface="+mn-cs"/>
              </a:rPr>
              <a:t>пороговое значение доли участия в размере не ниже 10%</a:t>
            </a:r>
            <a:r>
              <a:rPr lang="ru-RU" sz="2400" dirty="0">
                <a:solidFill>
                  <a:srgbClr val="002157"/>
                </a:solidFill>
                <a:latin typeface="Franklin Gothic Book" panose="020B0503020102020204"/>
                <a:ea typeface="+mn-ea"/>
                <a:cs typeface="+mn-cs"/>
              </a:rPr>
              <a:t> </a:t>
            </a:r>
          </a:p>
          <a:p>
            <a:pPr marL="457200" indent="-457200">
              <a:buFont typeface="Wingdings" pitchFamily="2" charset="2"/>
              <a:buChar char="§"/>
              <a:defRPr/>
            </a:pP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Обязаны запрашивать раскрытие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исчерпывающей информации о бенефициарных владельцах, являющихся ПДЛ</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независимо от их доли участия</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accent4"/>
                </a:solidFill>
                <a:latin typeface="Franklin Gothic Medium"/>
              </a:rPr>
              <a:t>БЕНЕФИЦИАРНОЕ ВЛАДЕНИЕ</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2.5(a)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02BE2D49-5443-B558-6954-A56266A4F3E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6" name="Rectangle 5">
            <a:extLst>
              <a:ext uri="{FF2B5EF4-FFF2-40B4-BE49-F238E27FC236}">
                <a16:creationId xmlns:a16="http://schemas.microsoft.com/office/drawing/2014/main" id="{22629E7D-D308-4A22-25C4-19FA41083B9B}"/>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98681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919870" y="3435517"/>
            <a:ext cx="2232000" cy="179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6166" y="2939794"/>
            <a:ext cx="5818265" cy="353943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3200" dirty="0">
                <a:solidFill>
                  <a:srgbClr val="002157"/>
                </a:solidFill>
                <a:latin typeface="Franklin Gothic Book" panose="020B0503020102020204"/>
                <a:ea typeface="+mn-ea"/>
                <a:cs typeface="+mn-cs"/>
              </a:rPr>
              <a:t>Компании поощряются</a:t>
            </a:r>
            <a:br>
              <a:rPr lang="ru-RU" sz="3200" dirty="0">
                <a:solidFill>
                  <a:srgbClr val="002157"/>
                </a:solidFill>
                <a:latin typeface="Franklin Gothic Book" panose="020B0503020102020204"/>
                <a:ea typeface="+mn-ea"/>
                <a:cs typeface="+mn-cs"/>
              </a:rPr>
            </a:br>
            <a:r>
              <a:rPr lang="ru-RU" sz="3200" dirty="0">
                <a:solidFill>
                  <a:srgbClr val="002157"/>
                </a:solidFill>
                <a:latin typeface="Franklin Gothic Book" panose="020B0503020102020204"/>
                <a:ea typeface="+mn-ea"/>
                <a:cs typeface="+mn-cs"/>
              </a:rPr>
              <a:t>к раскрытию информации</a:t>
            </a:r>
            <a:br>
              <a:rPr lang="ru-RU" sz="3200" dirty="0">
                <a:solidFill>
                  <a:srgbClr val="002157"/>
                </a:solidFill>
                <a:latin typeface="Franklin Gothic Book" panose="020B0503020102020204"/>
                <a:ea typeface="+mn-ea"/>
                <a:cs typeface="+mn-cs"/>
              </a:rPr>
            </a:br>
            <a:r>
              <a:rPr lang="ru-RU" sz="3200" dirty="0">
                <a:solidFill>
                  <a:srgbClr val="002157"/>
                </a:solidFill>
                <a:latin typeface="Franklin Gothic Book" panose="020B0503020102020204"/>
                <a:ea typeface="+mn-ea"/>
                <a:cs typeface="+mn-cs"/>
              </a:rPr>
              <a:t>о своей </a:t>
            </a:r>
            <a:r>
              <a:rPr lang="ru-RU" sz="3200" b="1" dirty="0">
                <a:solidFill>
                  <a:srgbClr val="0090BF"/>
                </a:solidFill>
                <a:latin typeface="Franklin Gothic Book" panose="020B0503020102020204"/>
                <a:ea typeface="+mn-ea"/>
                <a:cs typeface="+mn-cs"/>
              </a:rPr>
              <a:t>корпоративной структуре</a:t>
            </a:r>
            <a:r>
              <a:rPr lang="ru-RU" sz="3200" dirty="0">
                <a:solidFill>
                  <a:srgbClr val="002157"/>
                </a:solidFill>
                <a:latin typeface="Franklin Gothic Book" panose="020B0503020102020204"/>
                <a:ea typeface="+mn-ea"/>
                <a:cs typeface="+mn-cs"/>
              </a:rPr>
              <a:t>, включая полную цепочку юридических лиц, которая ведет к бенефициарному владельцу</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accent4"/>
                </a:solidFill>
                <a:latin typeface="Franklin Gothic Medium"/>
              </a:rPr>
              <a:t>БЕНЕФИЦИАРНОЕ ВЛАДЕНИЕ</a:t>
            </a:r>
          </a:p>
          <a:p>
            <a:endParaRPr lang="en-NO"/>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2.5(</a:t>
            </a:r>
            <a:r>
              <a:rPr lang="ru-RU" sz="2800">
                <a:solidFill>
                  <a:srgbClr val="FFFFFF"/>
                </a:solidFill>
                <a:latin typeface="Franklin Gothic Medium" panose="020B0603020102020204" pitchFamily="34" charset="0"/>
                <a:ea typeface="+mn-ea"/>
                <a:cs typeface="+mn-cs"/>
              </a:rPr>
              <a:t>g</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6B98D52D-199D-6B80-88BE-8E5C2DA0078D}"/>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D4CEE81F-3181-0D2E-3736-7A244A545894}"/>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32616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851184" y="3851643"/>
            <a:ext cx="2124000" cy="1297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1005813" y="2921864"/>
            <a:ext cx="5867703" cy="3785652"/>
          </a:xfrm>
          <a:prstGeom prst="rect">
            <a:avLst/>
          </a:prstGeom>
          <a:noFill/>
        </p:spPr>
        <p:txBody>
          <a:bodyPr wrap="square" lIns="91440" tIns="45720" rIns="91440" bIns="45720" anchor="t">
            <a:spAutoFit/>
          </a:bodyPr>
          <a:lstStyle/>
          <a:p>
            <a:pPr>
              <a:defRPr/>
            </a:pPr>
            <a:r>
              <a:rPr kumimoji="0" lang="ru-RU" sz="3000" i="0" u="none" strike="noStrike" cap="none" normalizeH="0" baseline="0" noProof="0" dirty="0">
                <a:ln>
                  <a:noFill/>
                </a:ln>
                <a:solidFill>
                  <a:srgbClr val="002157"/>
                </a:solidFill>
                <a:effectLst/>
                <a:uLnTx/>
                <a:uFillTx/>
                <a:latin typeface="Franklin Gothic Book" panose="020B0503020102020204"/>
                <a:ea typeface="+mn-ea"/>
                <a:cs typeface="+mn-cs"/>
              </a:rPr>
              <a:t>При наличии практической возможности ГП поощряются</a:t>
            </a:r>
            <a:br>
              <a:rPr kumimoji="0" lang="ru-RU" sz="300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3000" i="0" u="none" strike="noStrike" cap="none" normalizeH="0" baseline="0" noProof="0" dirty="0">
                <a:ln>
                  <a:noFill/>
                </a:ln>
                <a:solidFill>
                  <a:srgbClr val="002157"/>
                </a:solidFill>
                <a:effectLst/>
                <a:uLnTx/>
                <a:uFillTx/>
                <a:latin typeface="Franklin Gothic Book" panose="020B0503020102020204"/>
                <a:ea typeface="+mn-ea"/>
                <a:cs typeface="+mn-cs"/>
              </a:rPr>
              <a:t>к раскрытию идентификационных данных и бенефициарных владельцев своих </a:t>
            </a:r>
            <a:r>
              <a:rPr kumimoji="0" lang="ru-RU" sz="3000" b="1" i="0" u="none" strike="noStrike" cap="none" normalizeH="0" baseline="0" noProof="0" dirty="0">
                <a:ln>
                  <a:noFill/>
                </a:ln>
                <a:solidFill>
                  <a:srgbClr val="0090BF"/>
                </a:solidFill>
                <a:effectLst/>
                <a:uLnTx/>
                <a:uFillTx/>
                <a:latin typeface="Franklin Gothic Book" panose="020B0503020102020204"/>
                <a:ea typeface="+mn-ea"/>
                <a:cs typeface="+mn-cs"/>
              </a:rPr>
              <a:t>агентов или посредников, поставщиков или подрядчиков</a:t>
            </a:r>
            <a:r>
              <a:rPr kumimoji="0" lang="ru-RU" sz="3000" i="0" u="none" strike="noStrike" cap="none" normalizeH="0" baseline="0" noProof="0" dirty="0">
                <a:ln>
                  <a:noFill/>
                </a:ln>
                <a:effectLst/>
                <a:uLnTx/>
                <a:uFillTx/>
                <a:latin typeface="Franklin Gothic Book" panose="020B0503020102020204"/>
                <a:ea typeface="+mn-ea"/>
                <a:cs typeface="+mn-cs"/>
              </a:rPr>
              <a:t> </a:t>
            </a:r>
            <a:r>
              <a:rPr kumimoji="0" lang="ru-RU" sz="3000" i="0" u="none" strike="noStrike" cap="none" normalizeH="0" baseline="0" noProof="0" dirty="0">
                <a:ln>
                  <a:noFill/>
                </a:ln>
                <a:solidFill>
                  <a:srgbClr val="002157"/>
                </a:solidFill>
                <a:effectLst/>
                <a:uLnTx/>
                <a:uFillTx/>
                <a:latin typeface="Franklin Gothic Book" panose="020B0503020102020204"/>
                <a:ea typeface="+mn-ea"/>
                <a:cs typeface="+mn-cs"/>
              </a:rPr>
              <a:t>в существенных сделках.</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accent4"/>
                </a:solidFill>
                <a:latin typeface="Franklin Gothic Medium"/>
              </a:rPr>
              <a:t>БЕНЕФИЦИАРНОЕ ВЛАДЕНИЕ</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F5A60A"/>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2.</a:t>
            </a:r>
            <a:r>
              <a:rPr lang="ru-RU" sz="2800">
                <a:solidFill>
                  <a:srgbClr val="FFFFFF"/>
                </a:solidFill>
                <a:latin typeface="Franklin Gothic Medium" panose="020B0603020102020204" pitchFamily="34" charset="0"/>
                <a:ea typeface="+mn-ea"/>
                <a:cs typeface="+mn-cs"/>
              </a:rPr>
              <a:t>6(e)</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2" name="Picture Placeholder 9" descr="A person holding a paper with a fingerprint cut out&#10;&#10;Description automatically generated">
            <a:extLst>
              <a:ext uri="{FF2B5EF4-FFF2-40B4-BE49-F238E27FC236}">
                <a16:creationId xmlns:a16="http://schemas.microsoft.com/office/drawing/2014/main" id="{51A452A4-1357-3045-1A4F-8A606D18A6B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7088" cy="6858000"/>
          </a:xfrm>
        </p:spPr>
      </p:pic>
      <p:sp>
        <p:nvSpPr>
          <p:cNvPr id="5" name="Rectangle 4">
            <a:extLst>
              <a:ext uri="{FF2B5EF4-FFF2-40B4-BE49-F238E27FC236}">
                <a16:creationId xmlns:a16="http://schemas.microsoft.com/office/drawing/2014/main" id="{FE5FF1DB-1FD7-7A46-2C57-BF075A76B5FD}"/>
              </a:ext>
            </a:extLst>
          </p:cNvPr>
          <p:cNvSpPr/>
          <p:nvPr/>
        </p:nvSpPr>
        <p:spPr>
          <a:xfrm>
            <a:off x="6883400" y="25314"/>
            <a:ext cx="5316971" cy="6832685"/>
          </a:xfrm>
          <a:prstGeom prst="rect">
            <a:avLst/>
          </a:prstGeom>
          <a:solidFill>
            <a:srgbClr val="F5A60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64607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3058349"/>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988829" y="2823812"/>
            <a:ext cx="6589130" cy="2409385"/>
          </a:xfrm>
        </p:spPr>
        <p:txBody>
          <a:bodyPr>
            <a:noAutofit/>
          </a:bodyPr>
          <a:lstStyle/>
          <a:p>
            <a:r>
              <a:rPr lang="ru-RU" sz="3600" dirty="0">
                <a:latin typeface="Franklin Gothic Medium"/>
              </a:rPr>
              <a:t>Какие этапы цепочки создания стоимости</a:t>
            </a:r>
            <a:br>
              <a:rPr lang="ru-RU" sz="3600" dirty="0">
                <a:latin typeface="Franklin Gothic Medium"/>
              </a:rPr>
            </a:br>
            <a:r>
              <a:rPr lang="ru-RU" sz="3600" dirty="0">
                <a:latin typeface="Franklin Gothic Medium"/>
              </a:rPr>
              <a:t>в добывающих отраслях наиболее подвержены коррупции?</a:t>
            </a:r>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4" name="TextBox 3">
            <a:extLst>
              <a:ext uri="{FF2B5EF4-FFF2-40B4-BE49-F238E27FC236}">
                <a16:creationId xmlns:a16="http://schemas.microsoft.com/office/drawing/2014/main" id="{6F61A124-7B18-C1F9-1599-BBE53B9325E1}"/>
              </a:ext>
            </a:extLst>
          </p:cNvPr>
          <p:cNvSpPr txBox="1"/>
          <p:nvPr/>
        </p:nvSpPr>
        <p:spPr>
          <a:xfrm>
            <a:off x="483471" y="2020332"/>
            <a:ext cx="2810432" cy="430887"/>
          </a:xfrm>
          <a:prstGeom prst="rect">
            <a:avLst/>
          </a:prstGeom>
          <a:noFill/>
        </p:spPr>
        <p:txBody>
          <a:bodyPr wrap="square" rtlCol="0">
            <a:spAutoFit/>
          </a:bodyPr>
          <a:lstStyle/>
          <a:p>
            <a:pPr algn="r"/>
            <a:r>
              <a:rPr lang="ru-RU" sz="2200" dirty="0">
                <a:solidFill>
                  <a:srgbClr val="FFFFFF"/>
                </a:solidFill>
                <a:latin typeface="Franklin Gothic Medium" panose="020B0603020102020204" pitchFamily="34" charset="0"/>
              </a:rPr>
              <a:t>ДЛЯ РАЗМЫШЛЕНИЯ</a:t>
            </a:r>
          </a:p>
        </p:txBody>
      </p:sp>
    </p:spTree>
    <p:extLst>
      <p:ext uri="{BB962C8B-B14F-4D97-AF65-F5344CB8AC3E}">
        <p14:creationId xmlns:p14="http://schemas.microsoft.com/office/powerpoint/2010/main" val="647366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yellow outline of a state&#10;&#10;Description automatically generated">
            <a:extLst>
              <a:ext uri="{FF2B5EF4-FFF2-40B4-BE49-F238E27FC236}">
                <a16:creationId xmlns:a16="http://schemas.microsoft.com/office/drawing/2014/main" id="{5717F5E5-8C9C-E111-BD04-B9321A4E78FD}"/>
              </a:ext>
            </a:extLst>
          </p:cNvPr>
          <p:cNvPicPr>
            <a:picLocks noChangeAspect="1"/>
          </p:cNvPicPr>
          <p:nvPr/>
        </p:nvPicPr>
        <p:blipFill>
          <a:blip r:embed="rId3">
            <a:alphaModFix amt="80000"/>
          </a:blip>
          <a:stretch>
            <a:fillRect/>
          </a:stretch>
        </p:blipFill>
        <p:spPr>
          <a:xfrm>
            <a:off x="7397840" y="1199883"/>
            <a:ext cx="5391954" cy="5391954"/>
          </a:xfrm>
          <a:prstGeom prst="rect">
            <a:avLst/>
          </a:prstGeom>
          <a:ln>
            <a:noFill/>
          </a:ln>
        </p:spPr>
      </p:pic>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p:txBody>
          <a:bodyPr vert="horz" lIns="91440" tIns="45720" rIns="91440" bIns="45720" rtlCol="0" anchor="t">
            <a:normAutofit/>
          </a:bodyPr>
          <a:lstStyle/>
          <a:p>
            <a:r>
              <a:rPr lang="ru-RU">
                <a:latin typeface="Franklin Gothic Demi"/>
              </a:rPr>
              <a:t>Гана</a:t>
            </a:r>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985650" y="3681654"/>
            <a:ext cx="4159227" cy="1697864"/>
          </a:xfrm>
        </p:spPr>
        <p:txBody>
          <a:bodyPr vert="horz" lIns="91440" tIns="45720" rIns="91440" bIns="45720" rtlCol="0" anchor="t">
            <a:noAutofit/>
          </a:bodyPr>
          <a:lstStyle/>
          <a:p>
            <a:pPr marL="0" indent="0">
              <a:buNone/>
            </a:pPr>
            <a:r>
              <a:rPr lang="ru-RU" dirty="0">
                <a:solidFill>
                  <a:srgbClr val="002157"/>
                </a:solidFill>
                <a:ea typeface="+mj-lt"/>
                <a:cs typeface="+mj-lt"/>
              </a:rPr>
              <a:t>Анализ информации</a:t>
            </a:r>
            <a:r>
              <a:rPr lang="nb-NO" dirty="0">
                <a:solidFill>
                  <a:srgbClr val="002157"/>
                </a:solidFill>
                <a:ea typeface="+mj-lt"/>
                <a:cs typeface="+mj-lt"/>
              </a:rPr>
              <a:t> </a:t>
            </a:r>
            <a:r>
              <a:rPr lang="ru-RU" dirty="0">
                <a:solidFill>
                  <a:srgbClr val="002157"/>
                </a:solidFill>
                <a:ea typeface="+mj-lt"/>
                <a:cs typeface="+mj-lt"/>
              </a:rPr>
              <a:t>о владельцах для противодействия </a:t>
            </a:r>
            <a:br>
              <a:rPr lang="ru-RU" dirty="0">
                <a:solidFill>
                  <a:srgbClr val="002157"/>
                </a:solidFill>
                <a:ea typeface="+mj-lt"/>
                <a:cs typeface="+mj-lt"/>
              </a:rPr>
            </a:br>
            <a:r>
              <a:rPr lang="ru-RU" dirty="0">
                <a:solidFill>
                  <a:srgbClr val="002157"/>
                </a:solidFill>
                <a:ea typeface="+mj-lt"/>
                <a:cs typeface="+mj-lt"/>
              </a:rPr>
              <a:t>коррупции в процедурах выдачи лицензий</a:t>
            </a:r>
            <a:r>
              <a:rPr lang="nb-NO" dirty="0">
                <a:solidFill>
                  <a:srgbClr val="002157"/>
                </a:solidFill>
                <a:ea typeface="+mj-lt"/>
                <a:cs typeface="+mj-lt"/>
              </a:rPr>
              <a:t> </a:t>
            </a:r>
            <a:r>
              <a:rPr lang="ru-RU" dirty="0">
                <a:solidFill>
                  <a:srgbClr val="002157"/>
                </a:solidFill>
                <a:ea typeface="+mj-lt"/>
                <a:cs typeface="+mj-lt"/>
              </a:rPr>
              <a:t>на добычу полезных ископаемых</a:t>
            </a:r>
          </a:p>
          <a:p>
            <a:pPr marL="0" indent="0">
              <a:buNone/>
            </a:pPr>
            <a:endParaRPr lang="en-GB" dirty="0"/>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ru-RU" b="1">
                <a:latin typeface="Franklin Gothic Medium"/>
              </a:rPr>
              <a:t>БЕНЕФИЦИАРНОЕ ВЛАДЕНИЕ</a:t>
            </a:r>
          </a:p>
        </p:txBody>
      </p:sp>
      <p:pic>
        <p:nvPicPr>
          <p:cNvPr id="9" name="Picture 2" descr="A chart of a group of people&#10;&#10;Description automatically generated">
            <a:extLst>
              <a:ext uri="{FF2B5EF4-FFF2-40B4-BE49-F238E27FC236}">
                <a16:creationId xmlns:a16="http://schemas.microsoft.com/office/drawing/2014/main" id="{29A40680-9A67-AA56-BF8F-0942481FCE8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377" t="6779" r="9433" b="8569"/>
          <a:stretch/>
        </p:blipFill>
        <p:spPr bwMode="auto">
          <a:xfrm>
            <a:off x="4890741" y="2973977"/>
            <a:ext cx="6663479" cy="289346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1">
            <a:extLst>
              <a:ext uri="{FF2B5EF4-FFF2-40B4-BE49-F238E27FC236}">
                <a16:creationId xmlns:a16="http://schemas.microsoft.com/office/drawing/2014/main" id="{DB0E7CE2-BFD0-4866-5321-BA5CB4A9B569}"/>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722671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A5867-BE82-1F1B-2154-36E9B884A8CE}"/>
              </a:ext>
            </a:extLst>
          </p:cNvPr>
          <p:cNvSpPr>
            <a:spLocks noGrp="1"/>
          </p:cNvSpPr>
          <p:nvPr>
            <p:ph type="body" sz="quarter" idx="11"/>
          </p:nvPr>
        </p:nvSpPr>
        <p:spPr>
          <a:xfrm>
            <a:off x="1003243" y="2971701"/>
            <a:ext cx="9085637" cy="1505741"/>
          </a:xfrm>
        </p:spPr>
        <p:txBody>
          <a:bodyPr vert="horz" lIns="91440" tIns="45720" rIns="91440" bIns="45720" rtlCol="0" anchor="t">
            <a:normAutofit/>
          </a:bodyPr>
          <a:lstStyle/>
          <a:p>
            <a:r>
              <a:rPr lang="ru-RU">
                <a:latin typeface="Franklin Gothic Demi"/>
              </a:rPr>
              <a:t>Колумбия</a:t>
            </a:r>
            <a:br>
              <a:rPr lang="ru-RU">
                <a:latin typeface="Franklin Gothic Demi"/>
              </a:rPr>
            </a:br>
            <a:r>
              <a:rPr lang="ru-RU">
                <a:latin typeface="Franklin Gothic Demi"/>
              </a:rPr>
              <a:t>и Нигерия</a:t>
            </a:r>
          </a:p>
        </p:txBody>
      </p:sp>
      <p:sp>
        <p:nvSpPr>
          <p:cNvPr id="4" name="Text Placeholder 3">
            <a:extLst>
              <a:ext uri="{FF2B5EF4-FFF2-40B4-BE49-F238E27FC236}">
                <a16:creationId xmlns:a16="http://schemas.microsoft.com/office/drawing/2014/main" id="{3C330768-4C31-4696-8C46-1CC258D28C3C}"/>
              </a:ext>
            </a:extLst>
          </p:cNvPr>
          <p:cNvSpPr>
            <a:spLocks noGrp="1"/>
          </p:cNvSpPr>
          <p:nvPr>
            <p:ph type="body" sz="quarter" idx="12"/>
          </p:nvPr>
        </p:nvSpPr>
        <p:spPr>
          <a:xfrm>
            <a:off x="999632" y="4367543"/>
            <a:ext cx="3545962" cy="1697864"/>
          </a:xfrm>
        </p:spPr>
        <p:txBody>
          <a:bodyPr vert="horz" lIns="91440" tIns="45720" rIns="91440" bIns="45720" rtlCol="0" anchor="t">
            <a:noAutofit/>
          </a:bodyPr>
          <a:lstStyle/>
          <a:p>
            <a:pPr marL="0" indent="0">
              <a:buNone/>
            </a:pPr>
            <a:r>
              <a:rPr lang="ru-RU" sz="2600" dirty="0">
                <a:ea typeface="+mj-lt"/>
                <a:cs typeface="+mj-lt"/>
              </a:rPr>
              <a:t>Как проводить связи на основе данных</a:t>
            </a:r>
            <a:br>
              <a:rPr lang="ru-RU" sz="2600" dirty="0">
                <a:ea typeface="+mj-lt"/>
                <a:cs typeface="+mj-lt"/>
              </a:rPr>
            </a:br>
            <a:r>
              <a:rPr lang="ru-RU" sz="2600" dirty="0">
                <a:ea typeface="+mj-lt"/>
                <a:cs typeface="+mj-lt"/>
              </a:rPr>
              <a:t>о бенефициарных владельцах</a:t>
            </a:r>
          </a:p>
        </p:txBody>
      </p:sp>
      <p:sp>
        <p:nvSpPr>
          <p:cNvPr id="5" name="Text Placeholder 4">
            <a:extLst>
              <a:ext uri="{FF2B5EF4-FFF2-40B4-BE49-F238E27FC236}">
                <a16:creationId xmlns:a16="http://schemas.microsoft.com/office/drawing/2014/main" id="{ACD87EE1-543C-3453-9795-A4209684C4E3}"/>
              </a:ext>
            </a:extLst>
          </p:cNvPr>
          <p:cNvSpPr>
            <a:spLocks noGrp="1"/>
          </p:cNvSpPr>
          <p:nvPr>
            <p:ph type="body" sz="quarter" idx="13"/>
          </p:nvPr>
        </p:nvSpPr>
        <p:spPr/>
        <p:txBody>
          <a:bodyPr vert="horz" lIns="91440" tIns="45720" rIns="91440" bIns="45720" rtlCol="0" anchor="t">
            <a:normAutofit/>
          </a:bodyPr>
          <a:lstStyle/>
          <a:p>
            <a:r>
              <a:rPr lang="ru-RU" b="1">
                <a:latin typeface="Franklin Gothic Medium"/>
              </a:rPr>
              <a:t>БЕНЕФИЦИАРНОЕ ВЛАДЕНИЕ</a:t>
            </a:r>
          </a:p>
        </p:txBody>
      </p:sp>
      <p:sp>
        <p:nvSpPr>
          <p:cNvPr id="16" name="Rectangle 15">
            <a:extLst>
              <a:ext uri="{FF2B5EF4-FFF2-40B4-BE49-F238E27FC236}">
                <a16:creationId xmlns:a16="http://schemas.microsoft.com/office/drawing/2014/main" id="{99B2FD43-2447-2FEE-7C03-A6588BB1102F}"/>
              </a:ext>
            </a:extLst>
          </p:cNvPr>
          <p:cNvSpPr/>
          <p:nvPr/>
        </p:nvSpPr>
        <p:spPr>
          <a:xfrm>
            <a:off x="4561779" y="1649650"/>
            <a:ext cx="7450112" cy="4415757"/>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Picture 5" descr="Chart&#10;&#10;Description automatically generated">
            <a:extLst>
              <a:ext uri="{FF2B5EF4-FFF2-40B4-BE49-F238E27FC236}">
                <a16:creationId xmlns:a16="http://schemas.microsoft.com/office/drawing/2014/main" id="{86B9DFA8-05CC-B88B-FE89-039EC684E9A2}"/>
              </a:ext>
            </a:extLst>
          </p:cNvPr>
          <p:cNvPicPr>
            <a:picLocks noChangeAspect="1"/>
          </p:cNvPicPr>
          <p:nvPr/>
        </p:nvPicPr>
        <p:blipFill>
          <a:blip r:embed="rId3"/>
          <a:stretch>
            <a:fillRect/>
          </a:stretch>
        </p:blipFill>
        <p:spPr>
          <a:xfrm>
            <a:off x="4561779" y="1914375"/>
            <a:ext cx="7281924" cy="3620392"/>
          </a:xfrm>
          <a:prstGeom prst="rect">
            <a:avLst/>
          </a:prstGeom>
        </p:spPr>
      </p:pic>
      <p:sp>
        <p:nvSpPr>
          <p:cNvPr id="7" name="Rectangle 6">
            <a:extLst>
              <a:ext uri="{FF2B5EF4-FFF2-40B4-BE49-F238E27FC236}">
                <a16:creationId xmlns:a16="http://schemas.microsoft.com/office/drawing/2014/main" id="{07FD335E-6E76-5513-09FC-BDB660FC582A}"/>
              </a:ext>
            </a:extLst>
          </p:cNvPr>
          <p:cNvSpPr/>
          <p:nvPr/>
        </p:nvSpPr>
        <p:spPr>
          <a:xfrm>
            <a:off x="8144606" y="5595686"/>
            <a:ext cx="243840" cy="243840"/>
          </a:xfrm>
          <a:prstGeom prst="rect">
            <a:avLst/>
          </a:prstGeom>
          <a:solidFill>
            <a:srgbClr val="708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4B94986-6F56-7CB8-6713-18B7A0B8519F}"/>
              </a:ext>
            </a:extLst>
          </p:cNvPr>
          <p:cNvSpPr/>
          <p:nvPr/>
        </p:nvSpPr>
        <p:spPr>
          <a:xfrm>
            <a:off x="4887863" y="5580319"/>
            <a:ext cx="243840" cy="243840"/>
          </a:xfrm>
          <a:prstGeom prst="rect">
            <a:avLst/>
          </a:prstGeom>
          <a:solidFill>
            <a:srgbClr val="5EB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7692197-FDBB-6102-AB51-59C5AD11333A}"/>
              </a:ext>
            </a:extLst>
          </p:cNvPr>
          <p:cNvSpPr/>
          <p:nvPr/>
        </p:nvSpPr>
        <p:spPr>
          <a:xfrm>
            <a:off x="6579726" y="5605508"/>
            <a:ext cx="243840" cy="243840"/>
          </a:xfrm>
          <a:prstGeom prst="rect">
            <a:avLst/>
          </a:prstGeom>
          <a:solidFill>
            <a:srgbClr val="E8D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F858C0E-7551-9582-1EFB-A7B2549E3600}"/>
              </a:ext>
            </a:extLst>
          </p:cNvPr>
          <p:cNvSpPr/>
          <p:nvPr/>
        </p:nvSpPr>
        <p:spPr>
          <a:xfrm>
            <a:off x="9208603" y="5618384"/>
            <a:ext cx="243840" cy="243840"/>
          </a:xfrm>
          <a:prstGeom prst="rect">
            <a:avLst/>
          </a:prstGeom>
          <a:solidFill>
            <a:srgbClr val="E522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57360D1-E004-F3DC-497F-0DEB7623A9F8}"/>
              </a:ext>
            </a:extLst>
          </p:cNvPr>
          <p:cNvSpPr txBox="1"/>
          <p:nvPr/>
        </p:nvSpPr>
        <p:spPr>
          <a:xfrm>
            <a:off x="5128016" y="5567132"/>
            <a:ext cx="1182737" cy="307777"/>
          </a:xfrm>
          <a:prstGeom prst="rect">
            <a:avLst/>
          </a:prstGeom>
          <a:noFill/>
        </p:spPr>
        <p:txBody>
          <a:bodyPr wrap="square" rtlCol="0">
            <a:spAutoFit/>
          </a:bodyPr>
          <a:lstStyle/>
          <a:p>
            <a:r>
              <a:rPr lang="ru-RU" sz="1400">
                <a:solidFill>
                  <a:schemeClr val="tx2"/>
                </a:solidFill>
              </a:rPr>
              <a:t>Правительство</a:t>
            </a:r>
          </a:p>
        </p:txBody>
      </p:sp>
      <p:sp>
        <p:nvSpPr>
          <p:cNvPr id="12" name="TextBox 11">
            <a:extLst>
              <a:ext uri="{FF2B5EF4-FFF2-40B4-BE49-F238E27FC236}">
                <a16:creationId xmlns:a16="http://schemas.microsoft.com/office/drawing/2014/main" id="{DB0CACF8-16A4-2A07-380E-4A4995719974}"/>
              </a:ext>
            </a:extLst>
          </p:cNvPr>
          <p:cNvSpPr txBox="1"/>
          <p:nvPr/>
        </p:nvSpPr>
        <p:spPr>
          <a:xfrm>
            <a:off x="6846506" y="5572694"/>
            <a:ext cx="1117950" cy="307777"/>
          </a:xfrm>
          <a:prstGeom prst="rect">
            <a:avLst/>
          </a:prstGeom>
          <a:noFill/>
        </p:spPr>
        <p:txBody>
          <a:bodyPr wrap="square" rtlCol="0">
            <a:spAutoFit/>
          </a:bodyPr>
          <a:lstStyle/>
          <a:p>
            <a:r>
              <a:rPr lang="ru-RU" sz="1400">
                <a:solidFill>
                  <a:schemeClr val="tx2"/>
                </a:solidFill>
              </a:rPr>
              <a:t>Компании</a:t>
            </a:r>
          </a:p>
        </p:txBody>
      </p:sp>
      <p:sp>
        <p:nvSpPr>
          <p:cNvPr id="14" name="TextBox 13">
            <a:extLst>
              <a:ext uri="{FF2B5EF4-FFF2-40B4-BE49-F238E27FC236}">
                <a16:creationId xmlns:a16="http://schemas.microsoft.com/office/drawing/2014/main" id="{56B9A384-7D28-D909-0D7C-4A6C290DAD29}"/>
              </a:ext>
            </a:extLst>
          </p:cNvPr>
          <p:cNvSpPr txBox="1"/>
          <p:nvPr/>
        </p:nvSpPr>
        <p:spPr>
          <a:xfrm>
            <a:off x="8360215" y="5580319"/>
            <a:ext cx="610653" cy="307777"/>
          </a:xfrm>
          <a:prstGeom prst="rect">
            <a:avLst/>
          </a:prstGeom>
          <a:noFill/>
        </p:spPr>
        <p:txBody>
          <a:bodyPr wrap="square" rtlCol="0">
            <a:spAutoFit/>
          </a:bodyPr>
          <a:lstStyle/>
          <a:p>
            <a:r>
              <a:rPr lang="ru-RU" sz="1400">
                <a:solidFill>
                  <a:schemeClr val="tx2"/>
                </a:solidFill>
              </a:rPr>
              <a:t>ПДЛ</a:t>
            </a:r>
          </a:p>
        </p:txBody>
      </p:sp>
      <p:sp>
        <p:nvSpPr>
          <p:cNvPr id="15" name="TextBox 14">
            <a:extLst>
              <a:ext uri="{FF2B5EF4-FFF2-40B4-BE49-F238E27FC236}">
                <a16:creationId xmlns:a16="http://schemas.microsoft.com/office/drawing/2014/main" id="{21F56D9D-69A2-A688-8EBD-BD1C895A3716}"/>
              </a:ext>
            </a:extLst>
          </p:cNvPr>
          <p:cNvSpPr txBox="1"/>
          <p:nvPr/>
        </p:nvSpPr>
        <p:spPr>
          <a:xfrm>
            <a:off x="9452444" y="5585569"/>
            <a:ext cx="799192" cy="307777"/>
          </a:xfrm>
          <a:prstGeom prst="rect">
            <a:avLst/>
          </a:prstGeom>
          <a:noFill/>
        </p:spPr>
        <p:txBody>
          <a:bodyPr wrap="square" rtlCol="0">
            <a:spAutoFit/>
          </a:bodyPr>
          <a:lstStyle/>
          <a:p>
            <a:r>
              <a:rPr lang="ru-RU" sz="1400">
                <a:solidFill>
                  <a:schemeClr val="tx2"/>
                </a:solidFill>
              </a:rPr>
              <a:t>Индикаторы риска</a:t>
            </a:r>
          </a:p>
        </p:txBody>
      </p:sp>
      <p:sp>
        <p:nvSpPr>
          <p:cNvPr id="18" name="Text Placeholder 1">
            <a:extLst>
              <a:ext uri="{FF2B5EF4-FFF2-40B4-BE49-F238E27FC236}">
                <a16:creationId xmlns:a16="http://schemas.microsoft.com/office/drawing/2014/main" id="{FEE70D03-52F8-6774-ECD5-AEA24B8EFBAF}"/>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3288195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B197D5-5479-FC43-32DF-F44A218550AD}"/>
              </a:ext>
            </a:extLst>
          </p:cNvPr>
          <p:cNvSpPr>
            <a:spLocks noGrp="1"/>
          </p:cNvSpPr>
          <p:nvPr>
            <p:ph type="body" sz="quarter" idx="11"/>
          </p:nvPr>
        </p:nvSpPr>
        <p:spPr>
          <a:xfrm>
            <a:off x="1026103" y="3395112"/>
            <a:ext cx="5686549" cy="1336214"/>
          </a:xfrm>
        </p:spPr>
        <p:txBody>
          <a:bodyPr vert="horz" lIns="91440" tIns="45720" rIns="91440" bIns="45720" rtlCol="0" anchor="t">
            <a:normAutofit/>
          </a:bodyPr>
          <a:lstStyle/>
          <a:p>
            <a:r>
              <a:rPr lang="ru-RU">
                <a:latin typeface="Franklin Gothic Medium"/>
              </a:rPr>
              <a:t>Разведка, добыча</a:t>
            </a:r>
            <a:br>
              <a:rPr lang="ru-RU">
                <a:latin typeface="Franklin Gothic Medium"/>
              </a:rPr>
            </a:br>
            <a:r>
              <a:rPr lang="ru-RU">
                <a:latin typeface="Franklin Gothic Medium"/>
              </a:rPr>
              <a:t>и доходы</a:t>
            </a:r>
          </a:p>
        </p:txBody>
      </p:sp>
      <p:pic>
        <p:nvPicPr>
          <p:cNvPr id="5" name="Picture Placeholder 4" descr="A crane in a quarry&#10;&#10;Description automatically generated">
            <a:extLst>
              <a:ext uri="{FF2B5EF4-FFF2-40B4-BE49-F238E27FC236}">
                <a16:creationId xmlns:a16="http://schemas.microsoft.com/office/drawing/2014/main" id="{68FA6143-A2C6-9B30-AA5F-DDB56F200D75}"/>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p:blipFill>
        <p:spPr/>
      </p:pic>
      <p:sp>
        <p:nvSpPr>
          <p:cNvPr id="7" name="Rectangle 6">
            <a:extLst>
              <a:ext uri="{FF2B5EF4-FFF2-40B4-BE49-F238E27FC236}">
                <a16:creationId xmlns:a16="http://schemas.microsoft.com/office/drawing/2014/main" id="{91745067-4C00-D23E-47DB-EA7D4DEEF359}"/>
              </a:ext>
            </a:extLst>
          </p:cNvPr>
          <p:cNvSpPr/>
          <p:nvPr/>
        </p:nvSpPr>
        <p:spPr>
          <a:xfrm>
            <a:off x="6874089"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8" name="Text Placeholder 2">
            <a:extLst>
              <a:ext uri="{FF2B5EF4-FFF2-40B4-BE49-F238E27FC236}">
                <a16:creationId xmlns:a16="http://schemas.microsoft.com/office/drawing/2014/main" id="{7F1568D5-DF2A-CC4E-42A0-9564E38D2FFE}"/>
              </a:ext>
            </a:extLst>
          </p:cNvPr>
          <p:cNvSpPr>
            <a:spLocks noGrp="1"/>
          </p:cNvSpPr>
          <p:nvPr>
            <p:ph type="body" sz="quarter" idx="10"/>
          </p:nvPr>
        </p:nvSpPr>
        <p:spPr>
          <a:xfrm>
            <a:off x="-210199" y="2033070"/>
            <a:ext cx="3478924" cy="571584"/>
          </a:xfrm>
        </p:spPr>
        <p:txBody>
          <a:bodyPr/>
          <a:lstStyle/>
          <a:p>
            <a:pPr algn="r"/>
            <a:r>
              <a:rPr lang="ru-RU" sz="2400" dirty="0"/>
              <a:t>КЛЮЧЕВОЙ АСПЕКТ</a:t>
            </a:r>
          </a:p>
        </p:txBody>
      </p:sp>
    </p:spTree>
    <p:extLst>
      <p:ext uri="{BB962C8B-B14F-4D97-AF65-F5344CB8AC3E}">
        <p14:creationId xmlns:p14="http://schemas.microsoft.com/office/powerpoint/2010/main" val="4003756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a:latin typeface="Franklin Gothic Medium"/>
              </a:rPr>
              <a:t>Обоснование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168879"/>
            <a:ext cx="5967307" cy="5084537"/>
          </a:xfrm>
        </p:spPr>
        <p:txBody>
          <a:bodyPr vert="horz" lIns="91440" tIns="45720" rIns="91440" bIns="45720" rtlCol="0" anchor="t">
            <a:noAutofit/>
          </a:bodyPr>
          <a:lstStyle/>
          <a:p>
            <a:pPr marL="383540" indent="-383540"/>
            <a:r>
              <a:rPr lang="ru-RU" sz="2400" dirty="0"/>
              <a:t>Способствует пониманию потенциальных запасов, тем самым снижая коррупционные риски, связанные с </a:t>
            </a:r>
            <a:r>
              <a:rPr lang="ru-RU" sz="2400" b="1" dirty="0">
                <a:solidFill>
                  <a:srgbClr val="0090BF"/>
                </a:solidFill>
              </a:rPr>
              <a:t>информационной асимметрией </a:t>
            </a:r>
          </a:p>
          <a:p>
            <a:pPr marL="383540" indent="-383540"/>
            <a:r>
              <a:rPr lang="ru-RU" sz="2400" dirty="0">
                <a:solidFill>
                  <a:srgbClr val="002060"/>
                </a:solidFill>
              </a:rPr>
              <a:t>Содействие оценке </a:t>
            </a:r>
            <a:r>
              <a:rPr lang="ru-RU" sz="2400" b="1" dirty="0">
                <a:solidFill>
                  <a:srgbClr val="0090BF"/>
                </a:solidFill>
              </a:rPr>
              <a:t>ожидаемых государственных доходов </a:t>
            </a:r>
          </a:p>
          <a:p>
            <a:pPr marL="383540" indent="-383540"/>
            <a:r>
              <a:rPr lang="ru-RU" sz="2400" dirty="0">
                <a:solidFill>
                  <a:srgbClr val="002060"/>
                </a:solidFill>
              </a:rPr>
              <a:t>Содействие выявлению потенциальной </a:t>
            </a:r>
            <a:r>
              <a:rPr lang="ru-RU" sz="2400" b="1" dirty="0">
                <a:solidFill>
                  <a:srgbClr val="0090BF"/>
                </a:solidFill>
              </a:rPr>
              <a:t>утечки доходов</a:t>
            </a:r>
            <a:r>
              <a:rPr lang="nb-NO" sz="2400" b="1" dirty="0">
                <a:solidFill>
                  <a:srgbClr val="0090BF"/>
                </a:solidFill>
              </a:rPr>
              <a:t> </a:t>
            </a:r>
            <a:r>
              <a:rPr lang="ru-RU" sz="2400" dirty="0">
                <a:solidFill>
                  <a:srgbClr val="002157"/>
                </a:solidFill>
              </a:rPr>
              <a:t>в результате занижения объемов добычи или завышения ее себестоимости</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8" name="Picture Placeholder 7">
            <a:extLst>
              <a:ext uri="{FF2B5EF4-FFF2-40B4-BE49-F238E27FC236}">
                <a16:creationId xmlns:a16="http://schemas.microsoft.com/office/drawing/2014/main" id="{E8FC04C7-E709-7A7B-E3F1-3AA7BCCEFA81}"/>
              </a:ext>
            </a:extLst>
          </p:cNvPr>
          <p:cNvSpPr>
            <a:spLocks noGrp="1"/>
          </p:cNvSpPr>
          <p:nvPr>
            <p:ph type="pic" sz="quarter" idx="14"/>
          </p:nvPr>
        </p:nvSpPr>
        <p:spPr/>
        <p:txBody>
          <a:bodyPr/>
          <a:lstStyle/>
          <a:p>
            <a:endParaRPr lang="en-NO"/>
          </a:p>
        </p:txBody>
      </p:sp>
      <p:pic>
        <p:nvPicPr>
          <p:cNvPr id="10" name="Picture Placeholder 4" descr="A crane in a quarry&#10;&#10;Description automatically generated">
            <a:extLst>
              <a:ext uri="{FF2B5EF4-FFF2-40B4-BE49-F238E27FC236}">
                <a16:creationId xmlns:a16="http://schemas.microsoft.com/office/drawing/2014/main" id="{3865422C-1AD7-C1F3-2BFA-35037815D53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3503"/>
            <a:ext cx="5308600" cy="6857999"/>
          </a:xfrm>
          <a:prstGeom prst="rect">
            <a:avLst/>
          </a:prstGeom>
          <a:solidFill>
            <a:srgbClr val="FFFFFF"/>
          </a:solidFill>
        </p:spPr>
      </p:pic>
      <p:sp>
        <p:nvSpPr>
          <p:cNvPr id="12" name="Rectangle 11">
            <a:extLst>
              <a:ext uri="{FF2B5EF4-FFF2-40B4-BE49-F238E27FC236}">
                <a16:creationId xmlns:a16="http://schemas.microsoft.com/office/drawing/2014/main" id="{8602E6DD-59A4-6839-9682-344BAA904A47}"/>
              </a:ext>
            </a:extLst>
          </p:cNvPr>
          <p:cNvSpPr/>
          <p:nvPr/>
        </p:nvSpPr>
        <p:spPr>
          <a:xfrm>
            <a:off x="6891606" y="2905"/>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724775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421657" y="3820390"/>
            <a:ext cx="223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42600" y="3314927"/>
            <a:ext cx="5482913" cy="3046988"/>
          </a:xfrm>
          <a:prstGeom prst="rect">
            <a:avLst/>
          </a:prstGeom>
          <a:noFill/>
        </p:spPr>
        <p:txBody>
          <a:bodyPr wrap="square" lIns="91440" tIns="45720" rIns="91440" bIns="45720" anchor="t">
            <a:spAutoFit/>
          </a:bodyPr>
          <a:lstStyle/>
          <a:p>
            <a:pPr>
              <a:defRPr/>
            </a:pPr>
            <a:r>
              <a:rPr lang="ru-RU" sz="3200" dirty="0">
                <a:solidFill>
                  <a:srgbClr val="002157"/>
                </a:solidFill>
                <a:latin typeface="Franklin Gothic Book" panose="020B0503020102020204"/>
                <a:ea typeface="+mn-ea"/>
                <a:cs typeface="+mn-cs"/>
              </a:rPr>
              <a:t>Страны поощряются</a:t>
            </a:r>
            <a:br>
              <a:rPr lang="ru-RU" sz="3200" dirty="0">
                <a:solidFill>
                  <a:srgbClr val="002157"/>
                </a:solidFill>
                <a:latin typeface="Franklin Gothic Book" panose="020B0503020102020204"/>
                <a:ea typeface="+mn-ea"/>
                <a:cs typeface="+mn-cs"/>
              </a:rPr>
            </a:br>
            <a:r>
              <a:rPr lang="ru-RU" sz="3200" dirty="0">
                <a:solidFill>
                  <a:srgbClr val="002157"/>
                </a:solidFill>
                <a:latin typeface="Franklin Gothic Book" panose="020B0503020102020204"/>
                <a:ea typeface="+mn-ea"/>
                <a:cs typeface="+mn-cs"/>
              </a:rPr>
              <a:t>к раскрытию информации</a:t>
            </a:r>
            <a:br>
              <a:rPr lang="ru-RU" sz="3200" dirty="0">
                <a:solidFill>
                  <a:srgbClr val="002157"/>
                </a:solidFill>
                <a:latin typeface="Franklin Gothic Book" panose="020B0503020102020204"/>
                <a:ea typeface="+mn-ea"/>
                <a:cs typeface="+mn-cs"/>
              </a:rPr>
            </a:br>
            <a:r>
              <a:rPr lang="ru-RU" sz="3200" dirty="0">
                <a:solidFill>
                  <a:srgbClr val="002157"/>
                </a:solidFill>
                <a:latin typeface="Franklin Gothic Book" panose="020B0503020102020204"/>
                <a:ea typeface="+mn-ea"/>
                <a:cs typeface="+mn-cs"/>
              </a:rPr>
              <a:t>о подтвержденных экономических запасах </a:t>
            </a:r>
            <a:r>
              <a:rPr lang="ru-RU" sz="3200" b="1" dirty="0">
                <a:solidFill>
                  <a:srgbClr val="0090BF"/>
                </a:solidFill>
                <a:latin typeface="Franklin Gothic Book" panose="020B0503020102020204"/>
                <a:ea typeface="+mn-ea"/>
                <a:cs typeface="+mn-cs"/>
              </a:rPr>
              <a:t>нефти, газа и минеральных ресурсов</a:t>
            </a:r>
            <a:r>
              <a:rPr lang="ru-RU" sz="3200" dirty="0">
                <a:solidFill>
                  <a:srgbClr val="002157"/>
                </a:solidFill>
                <a:latin typeface="Franklin Gothic Book" panose="020B0503020102020204"/>
                <a:ea typeface="+mn-ea"/>
                <a:cs typeface="+mn-cs"/>
              </a:rPr>
              <a:t>, при наличии.</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3.1(b)</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8547F416-B285-CFE8-43C4-61DE2CE863C7}"/>
              </a:ext>
            </a:extLst>
          </p:cNvPr>
          <p:cNvSpPr>
            <a:spLocks noGrp="1"/>
          </p:cNvSpPr>
          <p:nvPr>
            <p:ph type="pic" sz="quarter" idx="14"/>
          </p:nvPr>
        </p:nvSpPr>
        <p:spPr/>
        <p:txBody>
          <a:bodyPr/>
          <a:lstStyle/>
          <a:p>
            <a:endParaRPr lang="en-NO"/>
          </a:p>
        </p:txBody>
      </p:sp>
      <p:pic>
        <p:nvPicPr>
          <p:cNvPr id="9" name="Picture Placeholder 4" descr="A crane in a quarry&#10;&#10;Description automatically generated">
            <a:extLst>
              <a:ext uri="{FF2B5EF4-FFF2-40B4-BE49-F238E27FC236}">
                <a16:creationId xmlns:a16="http://schemas.microsoft.com/office/drawing/2014/main" id="{61E1DB47-48A1-42CB-BDF8-F32CD6DD178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14" name="Rectangle 13">
            <a:extLst>
              <a:ext uri="{FF2B5EF4-FFF2-40B4-BE49-F238E27FC236}">
                <a16:creationId xmlns:a16="http://schemas.microsoft.com/office/drawing/2014/main" id="{4236BF3D-E66D-0A7C-07FA-486803833938}"/>
              </a:ext>
            </a:extLst>
          </p:cNvPr>
          <p:cNvSpPr/>
          <p:nvPr/>
        </p:nvSpPr>
        <p:spPr>
          <a:xfrm>
            <a:off x="6891606" y="-5854"/>
            <a:ext cx="5300511" cy="6865180"/>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4218263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9240" y="2871985"/>
            <a:ext cx="6102264" cy="3046988"/>
          </a:xfrm>
          <a:prstGeom prst="rect">
            <a:avLst/>
          </a:prstGeom>
          <a:noFill/>
        </p:spPr>
        <p:txBody>
          <a:bodyPr wrap="square" lIns="91440" tIns="45720" rIns="91440" bIns="45720" anchor="t">
            <a:spAutoFit/>
          </a:bodyPr>
          <a:lstStyle/>
          <a:p>
            <a:pPr>
              <a:defRPr/>
            </a:pP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Страны обязаны раскрывать:</a:t>
            </a:r>
          </a:p>
          <a:p>
            <a:pPr marL="457200" indent="-457200">
              <a:buClr>
                <a:srgbClr val="002157"/>
              </a:buClr>
              <a:buFont typeface="Wingdings" pitchFamily="2" charset="2"/>
              <a:buChar char="§"/>
              <a:defRPr/>
            </a:pPr>
            <a:r>
              <a:rPr lang="ru-RU" sz="2400" dirty="0">
                <a:solidFill>
                  <a:srgbClr val="002157"/>
                </a:solidFill>
                <a:latin typeface="Franklin Gothic Book" panose="020B0503020102020204"/>
                <a:ea typeface="+mn-ea"/>
                <a:cs typeface="+mn-cs"/>
              </a:rPr>
              <a:t>Оценочные данные</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об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объемах кустарной и мелкомасштабной добычи</a:t>
            </a:r>
          </a:p>
          <a:p>
            <a:pPr marL="457200" indent="-457200">
              <a:buClr>
                <a:srgbClr val="002157"/>
              </a:buClr>
              <a:buFont typeface="Wingdings" pitchFamily="2" charset="2"/>
              <a:buChar char="§"/>
              <a:defRPr/>
            </a:pPr>
            <a:r>
              <a:rPr lang="ru-RU" sz="2400" b="1" dirty="0">
                <a:solidFill>
                  <a:srgbClr val="0090BF"/>
                </a:solidFill>
                <a:latin typeface="Franklin Gothic Book" panose="020B0503020102020204"/>
                <a:ea typeface="+mn-ea"/>
                <a:cs typeface="+mn-cs"/>
              </a:rPr>
              <a:t>Источники </a:t>
            </a:r>
            <a:r>
              <a:rPr lang="ru-RU" sz="2400" dirty="0">
                <a:latin typeface="Franklin Gothic Book" panose="020B0503020102020204"/>
                <a:ea typeface="+mn-ea"/>
                <a:cs typeface="+mn-cs"/>
              </a:rPr>
              <a:t>и </a:t>
            </a:r>
            <a:r>
              <a:rPr lang="ru-RU" sz="2400" b="1" dirty="0">
                <a:solidFill>
                  <a:srgbClr val="0090BF"/>
                </a:solidFill>
                <a:latin typeface="Franklin Gothic Book" panose="020B0503020102020204"/>
                <a:ea typeface="+mn-ea"/>
                <a:cs typeface="+mn-cs"/>
              </a:rPr>
              <a:t>методы</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расчета объемов</a:t>
            </a:r>
            <a:b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и стоимости добычи</a:t>
            </a:r>
          </a:p>
          <a:p>
            <a:pPr marL="457200" indent="-457200">
              <a:buFont typeface="Wingdings" pitchFamily="2" charset="2"/>
              <a:buChar char="§"/>
              <a:defRPr/>
            </a:pPr>
            <a:r>
              <a:rPr lang="ru-RU" sz="2400" dirty="0">
                <a:solidFill>
                  <a:srgbClr val="002157"/>
                </a:solidFill>
                <a:latin typeface="Franklin Gothic Book" panose="020B0503020102020204"/>
                <a:ea typeface="+mn-ea"/>
                <a:cs typeface="+mn-cs"/>
              </a:rPr>
              <a:t>Существующие</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механизмы</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мониторинга</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и </a:t>
            </a:r>
            <a:r>
              <a:rPr lang="ru-RU" sz="2400" b="1" dirty="0">
                <a:solidFill>
                  <a:srgbClr val="0090BF"/>
                </a:solidFill>
                <a:latin typeface="Franklin Gothic Book" panose="020B0503020102020204"/>
                <a:ea typeface="+mn-ea"/>
                <a:cs typeface="+mn-cs"/>
              </a:rPr>
              <a:t>проверки</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точности</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данных о добыче</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818879" y="3266550"/>
            <a:ext cx="115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a:t>
            </a:r>
            <a:r>
              <a:rPr lang="ru-RU" sz="2800">
                <a:solidFill>
                  <a:srgbClr val="FFFFFF"/>
                </a:solidFill>
                <a:latin typeface="Franklin Gothic Medium" panose="020B0603020102020204" pitchFamily="34" charset="0"/>
                <a:ea typeface="+mn-ea"/>
                <a:cs typeface="+mn-cs"/>
              </a:rPr>
              <a:t> 3</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ru-RU" sz="2800">
                <a:solidFill>
                  <a:srgbClr val="FFFFFF"/>
                </a:solidFill>
                <a:latin typeface="Franklin Gothic Medium" panose="020B0603020102020204" pitchFamily="34" charset="0"/>
                <a:ea typeface="+mn-ea"/>
                <a:cs typeface="+mn-cs"/>
              </a:rPr>
              <a:t>2</a:t>
            </a:r>
          </a:p>
        </p:txBody>
      </p:sp>
    </p:spTree>
    <p:extLst>
      <p:ext uri="{BB962C8B-B14F-4D97-AF65-F5344CB8AC3E}">
        <p14:creationId xmlns:p14="http://schemas.microsoft.com/office/powerpoint/2010/main" val="398206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EB26EBA-577A-424B-DF26-16AEE5C434EF}"/>
              </a:ext>
            </a:extLst>
          </p:cNvPr>
          <p:cNvSpPr txBox="1"/>
          <p:nvPr/>
        </p:nvSpPr>
        <p:spPr>
          <a:xfrm>
            <a:off x="669239" y="2871985"/>
            <a:ext cx="6114620" cy="3785652"/>
          </a:xfrm>
          <a:prstGeom prst="rect">
            <a:avLst/>
          </a:prstGeom>
          <a:noFill/>
        </p:spPr>
        <p:txBody>
          <a:bodyPr wrap="square" lIns="91440" tIns="45720" rIns="91440" bIns="45720" anchor="t">
            <a:spAutoFit/>
          </a:bodyPr>
          <a:lstStyle/>
          <a:p>
            <a:pPr>
              <a:defRPr/>
            </a:pP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Страны обязаны раскрывать:</a:t>
            </a:r>
          </a:p>
          <a:p>
            <a:pPr marL="457200" indent="-457200">
              <a:buClr>
                <a:srgbClr val="002157"/>
              </a:buClr>
              <a:buFont typeface="Wingdings" pitchFamily="2" charset="2"/>
              <a:buChar char="§"/>
              <a:defRPr/>
            </a:pPr>
            <a:r>
              <a:rPr lang="ru-RU" sz="2400" dirty="0">
                <a:solidFill>
                  <a:srgbClr val="002157"/>
                </a:solidFill>
                <a:latin typeface="Franklin Gothic Book" panose="020B0503020102020204"/>
                <a:ea typeface="+mn-ea"/>
                <a:cs typeface="+mn-cs"/>
              </a:rPr>
              <a:t>Оценочные данные</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об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объемах экспорта сырья</a:t>
            </a:r>
            <a:r>
              <a:rPr lang="ru-RU" sz="2400" dirty="0">
                <a:latin typeface="Franklin Gothic Book" panose="020B0503020102020204"/>
                <a:ea typeface="+mn-ea"/>
                <a:cs typeface="+mn-cs"/>
              </a:rPr>
              <a:t>, полученного</a:t>
            </a:r>
            <a:br>
              <a:rPr lang="ru-RU" sz="2400" dirty="0">
                <a:latin typeface="Franklin Gothic Book" panose="020B0503020102020204"/>
                <a:ea typeface="+mn-ea"/>
                <a:cs typeface="+mn-cs"/>
              </a:rPr>
            </a:br>
            <a:r>
              <a:rPr lang="ru-RU" sz="2400" dirty="0">
                <a:latin typeface="Franklin Gothic Book" panose="020B0503020102020204"/>
                <a:ea typeface="+mn-ea"/>
                <a:cs typeface="+mn-cs"/>
              </a:rPr>
              <a:t>в результате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кустарной </a:t>
            </a:r>
            <a:br>
              <a:rPr lang="ru-RU" sz="2400" b="1" dirty="0">
                <a:solidFill>
                  <a:srgbClr val="0090BF"/>
                </a:solidFill>
                <a:latin typeface="Franklin Gothic Book" panose="020B0503020102020204"/>
              </a:rPr>
            </a:b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и мелкомасштабной добычи</a:t>
            </a:r>
          </a:p>
          <a:p>
            <a:pPr marL="457200" indent="-457200">
              <a:buClr>
                <a:srgbClr val="002157"/>
              </a:buClr>
              <a:buFont typeface="Wingdings" pitchFamily="2" charset="2"/>
              <a:buChar char="§"/>
              <a:defRPr/>
            </a:pPr>
            <a:r>
              <a:rPr lang="ru-RU" sz="2400" b="1" dirty="0">
                <a:solidFill>
                  <a:srgbClr val="0090BF"/>
                </a:solidFill>
                <a:latin typeface="Franklin Gothic Book" panose="020B0503020102020204"/>
                <a:ea typeface="+mn-ea"/>
                <a:cs typeface="+mn-cs"/>
              </a:rPr>
              <a:t>Источники </a:t>
            </a:r>
            <a:r>
              <a:rPr lang="ru-RU" sz="2400" dirty="0">
                <a:latin typeface="Franklin Gothic Book" panose="020B0503020102020204"/>
                <a:ea typeface="+mn-ea"/>
                <a:cs typeface="+mn-cs"/>
              </a:rPr>
              <a:t>и </a:t>
            </a:r>
            <a:r>
              <a:rPr lang="ru-RU" sz="2400" b="1" dirty="0">
                <a:solidFill>
                  <a:srgbClr val="0090BF"/>
                </a:solidFill>
                <a:latin typeface="Franklin Gothic Book" panose="020B0503020102020204"/>
                <a:ea typeface="+mn-ea"/>
                <a:cs typeface="+mn-cs"/>
              </a:rPr>
              <a:t>методы</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расчета объемов</a:t>
            </a:r>
            <a:b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и стоимости добычи</a:t>
            </a:r>
          </a:p>
          <a:p>
            <a:pPr marL="457200" indent="-457200">
              <a:buFont typeface="Wingdings" pitchFamily="2" charset="2"/>
              <a:buChar char="§"/>
              <a:defRPr/>
            </a:pPr>
            <a:r>
              <a:rPr lang="ru-RU" sz="2400" dirty="0">
                <a:solidFill>
                  <a:srgbClr val="002157"/>
                </a:solidFill>
                <a:latin typeface="Franklin Gothic Book" panose="020B0503020102020204"/>
                <a:ea typeface="+mn-ea"/>
                <a:cs typeface="+mn-cs"/>
              </a:rPr>
              <a:t>Существующие</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механизмы</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мониторинга</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и </a:t>
            </a:r>
            <a:r>
              <a:rPr lang="ru-RU" sz="2400" b="1" dirty="0">
                <a:solidFill>
                  <a:srgbClr val="0090BF"/>
                </a:solidFill>
                <a:latin typeface="Franklin Gothic Book" panose="020B0503020102020204"/>
                <a:ea typeface="+mn-ea"/>
                <a:cs typeface="+mn-cs"/>
              </a:rPr>
              <a:t>проверки</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400" b="1" dirty="0">
                <a:solidFill>
                  <a:srgbClr val="0090BF"/>
                </a:solidFill>
                <a:latin typeface="Franklin Gothic Book" panose="020B0503020102020204"/>
                <a:ea typeface="+mn-ea"/>
                <a:cs typeface="+mn-cs"/>
              </a:rPr>
              <a:t>точности</a:t>
            </a:r>
            <a:r>
              <a:rPr kumimoji="0" lang="ru-RU" sz="2400" b="0" i="0" u="none" strike="noStrike" cap="none" normalizeH="0" baseline="0" noProof="0" dirty="0">
                <a:ln>
                  <a:noFill/>
                </a:ln>
                <a:solidFill>
                  <a:srgbClr val="002157"/>
                </a:solidFill>
                <a:effectLst/>
                <a:uLnTx/>
                <a:uFillTx/>
                <a:latin typeface="Franklin Gothic Book" panose="020B0503020102020204"/>
                <a:ea typeface="+mn-ea"/>
                <a:cs typeface="+mn-cs"/>
              </a:rPr>
              <a:t> данных о добыче</a:t>
            </a: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806520" y="3266550"/>
            <a:ext cx="1188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1364829" y="1980373"/>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3.3</a:t>
            </a:r>
          </a:p>
        </p:txBody>
      </p:sp>
    </p:spTree>
    <p:extLst>
      <p:ext uri="{BB962C8B-B14F-4D97-AF65-F5344CB8AC3E}">
        <p14:creationId xmlns:p14="http://schemas.microsoft.com/office/powerpoint/2010/main" val="3986511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793027" y="3551127"/>
            <a:ext cx="1188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3" y="3163650"/>
            <a:ext cx="5205088" cy="2677656"/>
          </a:xfrm>
          <a:prstGeom prst="rect">
            <a:avLst/>
          </a:prstGeom>
          <a:noFill/>
        </p:spPr>
        <p:txBody>
          <a:bodyPr wrap="square" lIns="91440" tIns="45720" rIns="91440" bIns="45720" anchor="t">
            <a:spAutoFit/>
          </a:bodyPr>
          <a:lstStyle/>
          <a:p>
            <a:pPr>
              <a:defRPr/>
            </a:pPr>
            <a:r>
              <a:rPr kumimoji="0" lang="ru-RU" sz="2400" i="0" u="none" strike="noStrike" cap="none" normalizeH="0" baseline="0" noProof="0" dirty="0">
                <a:ln>
                  <a:noFill/>
                </a:ln>
                <a:solidFill>
                  <a:srgbClr val="002157"/>
                </a:solidFill>
                <a:effectLst/>
                <a:uLnTx/>
                <a:uFillTx/>
                <a:latin typeface="Franklin Gothic Book" panose="020B0503020102020204"/>
                <a:ea typeface="+mn-ea"/>
                <a:cs typeface="+mn-cs"/>
              </a:rPr>
              <a:t>Страны обязаны раскрывать государственную политику и практику мониторинга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расходов на реализацию нефтяных, газовых</a:t>
            </a:r>
            <a:b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b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и горнодобывающих проектов</a:t>
            </a:r>
            <a:br>
              <a:rPr lang="ru-RU" sz="2400" b="1" dirty="0">
                <a:solidFill>
                  <a:srgbClr val="0090BF"/>
                </a:solidFill>
                <a:latin typeface="Franklin Gothic Book" panose="020B0503020102020204"/>
              </a:rPr>
            </a:br>
            <a:r>
              <a:rPr kumimoji="0" lang="ru-RU" sz="2400" i="0" u="none" strike="noStrike" cap="none" normalizeH="0" baseline="0" noProof="0" dirty="0">
                <a:ln>
                  <a:noFill/>
                </a:ln>
                <a:solidFill>
                  <a:srgbClr val="002157"/>
                </a:solidFill>
                <a:effectLst/>
                <a:uLnTx/>
                <a:uFillTx/>
                <a:latin typeface="Franklin Gothic Book" panose="020B0503020102020204"/>
                <a:ea typeface="+mn-ea"/>
                <a:cs typeface="+mn-cs"/>
              </a:rPr>
              <a:t>и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управления рисками потери доходов</a:t>
            </a:r>
            <a:r>
              <a:rPr kumimoji="0" lang="ru-RU" sz="2400" i="0" u="none" strike="noStrike" cap="none" normalizeH="0" baseline="0" noProof="0" dirty="0">
                <a:ln>
                  <a:noFill/>
                </a:ln>
                <a:effectLst/>
                <a:uLnTx/>
                <a:uFillTx/>
                <a:latin typeface="Franklin Gothic Book" panose="020B0503020102020204"/>
                <a:ea typeface="+mn-ea"/>
                <a:cs typeface="+mn-cs"/>
              </a:rPr>
              <a:t>.</a:t>
            </a: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4.10(a)</a:t>
            </a:r>
          </a:p>
        </p:txBody>
      </p:sp>
    </p:spTree>
    <p:extLst>
      <p:ext uri="{BB962C8B-B14F-4D97-AF65-F5344CB8AC3E}">
        <p14:creationId xmlns:p14="http://schemas.microsoft.com/office/powerpoint/2010/main" val="488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756177" y="3557492"/>
            <a:ext cx="144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2" y="3163650"/>
            <a:ext cx="5431657" cy="3108543"/>
          </a:xfrm>
          <a:prstGeom prst="rect">
            <a:avLst/>
          </a:prstGeom>
          <a:noFill/>
        </p:spPr>
        <p:txBody>
          <a:bodyPr wrap="square" lIns="91440" tIns="45720" rIns="91440" bIns="45720" anchor="t">
            <a:spAutoFit/>
          </a:bodyPr>
          <a:lstStyle/>
          <a:p>
            <a:pPr>
              <a:defRPr/>
            </a:pPr>
            <a:r>
              <a:rPr kumimoji="0" lang="ru-RU" sz="2400" i="0" u="none" strike="noStrike" cap="none" normalizeH="0" baseline="0" noProof="0" dirty="0">
                <a:ln>
                  <a:noFill/>
                </a:ln>
                <a:solidFill>
                  <a:srgbClr val="002157"/>
                </a:solidFill>
                <a:effectLst/>
                <a:uLnTx/>
                <a:uFillTx/>
                <a:latin typeface="Franklin Gothic Book" panose="020B0503020102020204"/>
                <a:ea typeface="+mn-ea"/>
                <a:cs typeface="+mn-cs"/>
              </a:rPr>
              <a:t>Ожидается, что страны будут раскрывать </a:t>
            </a: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окончательные отчеты</a:t>
            </a:r>
            <a:b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br>
            <a:r>
              <a:rPr kumimoji="0" lang="ru-RU" sz="2400" b="1" i="0" u="none" strike="noStrike" cap="none" normalizeH="0" baseline="0" noProof="0" dirty="0">
                <a:ln>
                  <a:noFill/>
                </a:ln>
                <a:solidFill>
                  <a:srgbClr val="0090BF"/>
                </a:solidFill>
                <a:effectLst/>
                <a:uLnTx/>
                <a:uFillTx/>
                <a:latin typeface="Franklin Gothic Book" panose="020B0503020102020204"/>
                <a:ea typeface="+mn-ea"/>
                <a:cs typeface="+mn-cs"/>
              </a:rPr>
              <a:t>о проверке расходов и уплаченных налогов</a:t>
            </a:r>
            <a:r>
              <a:rPr kumimoji="0" lang="ru-RU" sz="2400" i="0" u="none" strike="noStrike" cap="none" normalizeH="0" baseline="0" noProof="0" dirty="0">
                <a:ln>
                  <a:noFill/>
                </a:ln>
                <a:effectLst/>
                <a:uLnTx/>
                <a:uFillTx/>
                <a:latin typeface="Franklin Gothic Book" panose="020B0503020102020204"/>
                <a:ea typeface="+mn-ea"/>
                <a:cs typeface="+mn-cs"/>
              </a:rPr>
              <a:t> </a:t>
            </a:r>
            <a:r>
              <a:rPr kumimoji="0" lang="ru-RU" sz="2400" i="0" u="none" strike="noStrike" cap="none" normalizeH="0" baseline="0" noProof="0" dirty="0">
                <a:ln>
                  <a:noFill/>
                </a:ln>
                <a:solidFill>
                  <a:srgbClr val="002157"/>
                </a:solidFill>
                <a:effectLst/>
                <a:uLnTx/>
                <a:uFillTx/>
                <a:latin typeface="Franklin Gothic Book" panose="020B0503020102020204"/>
                <a:ea typeface="+mn-ea"/>
                <a:cs typeface="+mn-cs"/>
              </a:rPr>
              <a:t>или резюме этих отчетов, включая расходы, считающиеся не подлежащими возмещению и не подлежащими вычету, и любые доходы, которые в результате будут собраны</a:t>
            </a: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581213" y="1980373"/>
            <a:ext cx="3679058"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ru-RU" sz="2800" dirty="0">
                <a:solidFill>
                  <a:srgbClr val="FFFFFF"/>
                </a:solidFill>
                <a:latin typeface="Franklin Gothic Medium" panose="020B0603020102020204" pitchFamily="34" charset="0"/>
                <a:ea typeface="+mn-ea"/>
                <a:cs typeface="+mn-cs"/>
              </a:rPr>
              <a:t>Требование 4.10(</a:t>
            </a:r>
            <a:r>
              <a:rPr lang="ru-RU" sz="2800" dirty="0" err="1">
                <a:solidFill>
                  <a:srgbClr val="FFFFFF"/>
                </a:solidFill>
                <a:latin typeface="Franklin Gothic Medium" panose="020B0603020102020204" pitchFamily="34" charset="0"/>
                <a:ea typeface="+mn-ea"/>
                <a:cs typeface="+mn-cs"/>
              </a:rPr>
              <a:t>b</a:t>
            </a:r>
            <a:r>
              <a:rPr lang="ru-RU" sz="2800" dirty="0">
                <a:solidFill>
                  <a:srgbClr val="FFFFFF"/>
                </a:solidFill>
                <a:latin typeface="Franklin Gothic Medium" panose="020B0603020102020204" pitchFamily="34" charset="0"/>
                <a:ea typeface="+mn-ea"/>
                <a:cs typeface="+mn-cs"/>
              </a:rPr>
              <a:t>)</a:t>
            </a:r>
          </a:p>
        </p:txBody>
      </p:sp>
    </p:spTree>
    <p:extLst>
      <p:ext uri="{BB962C8B-B14F-4D97-AF65-F5344CB8AC3E}">
        <p14:creationId xmlns:p14="http://schemas.microsoft.com/office/powerpoint/2010/main" val="2024321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746358" y="3808371"/>
            <a:ext cx="180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664342" y="2997391"/>
            <a:ext cx="5431657" cy="3354765"/>
          </a:xfrm>
          <a:prstGeom prst="rect">
            <a:avLst/>
          </a:prstGeom>
          <a:noFill/>
        </p:spPr>
        <p:txBody>
          <a:bodyPr wrap="square" lIns="91440" tIns="45720" rIns="91440" bIns="45720" anchor="t">
            <a:spAutoFit/>
          </a:bodyPr>
          <a:lstStyle/>
          <a:p>
            <a:pPr>
              <a:defRPr/>
            </a:pPr>
            <a:r>
              <a:rPr lang="ru-RU" sz="2600" dirty="0">
                <a:solidFill>
                  <a:srgbClr val="002157"/>
                </a:solidFill>
                <a:latin typeface="Franklin Gothic Book" panose="020B0503020102020204"/>
                <a:ea typeface="+mn-ea"/>
                <a:cs typeface="+mn-cs"/>
              </a:rPr>
              <a:t>Компании и внедряющие страны поощряются к раскрытию: </a:t>
            </a:r>
          </a:p>
          <a:p>
            <a:pPr marL="457200" indent="-457200">
              <a:buFont typeface="Wingdings" pitchFamily="2" charset="2"/>
              <a:buChar char="§"/>
              <a:defRPr/>
            </a:pPr>
            <a:r>
              <a:rPr lang="ru-RU" sz="2200" dirty="0">
                <a:latin typeface="Franklin Gothic Book" panose="020B0503020102020204"/>
                <a:ea typeface="+mn-ea"/>
                <a:cs typeface="+mn-cs"/>
              </a:rPr>
              <a:t>Информации о заявленных расходах, </a:t>
            </a:r>
            <a:r>
              <a:rPr kumimoji="0" lang="ru-RU" sz="2200" b="1" i="0" u="none" strike="noStrike" cap="none" normalizeH="0" baseline="0" noProof="0" dirty="0">
                <a:ln>
                  <a:noFill/>
                </a:ln>
                <a:solidFill>
                  <a:srgbClr val="0090BF"/>
                </a:solidFill>
                <a:effectLst/>
                <a:uLnTx/>
                <a:uFillTx/>
                <a:latin typeface="Franklin Gothic Book" panose="020B0503020102020204"/>
                <a:ea typeface="+mn-ea"/>
                <a:cs typeface="+mn-cs"/>
              </a:rPr>
              <a:t>разукрупненной по проектам</a:t>
            </a:r>
            <a:r>
              <a:rPr kumimoji="0" lang="ru-RU" sz="2200" b="0" i="0" u="none" strike="noStrike" cap="none" normalizeH="0" baseline="0" noProof="0" dirty="0">
                <a:ln>
                  <a:noFill/>
                </a:ln>
                <a:solidFill>
                  <a:srgbClr val="002157"/>
                </a:solidFill>
                <a:effectLst/>
                <a:uLnTx/>
                <a:uFillTx/>
                <a:latin typeface="Franklin Gothic Book" panose="020B0503020102020204"/>
                <a:ea typeface="+mn-ea"/>
                <a:cs typeface="+mn-cs"/>
              </a:rPr>
              <a:t>, а также по операционным и капитальным затратам</a:t>
            </a:r>
          </a:p>
          <a:p>
            <a:pPr marL="457200" indent="-457200">
              <a:buFont typeface="Wingdings" pitchFamily="2" charset="2"/>
              <a:buChar char="§"/>
              <a:defRPr/>
            </a:pPr>
            <a:r>
              <a:rPr lang="ru-RU" sz="2200" dirty="0">
                <a:solidFill>
                  <a:srgbClr val="002157"/>
                </a:solidFill>
                <a:latin typeface="Franklin Gothic Book" panose="020B0503020102020204"/>
                <a:ea typeface="+mn-ea"/>
                <a:cs typeface="+mn-cs"/>
              </a:rPr>
              <a:t>Информации о расходах,</a:t>
            </a:r>
            <a:r>
              <a:rPr kumimoji="0" lang="ru-RU" sz="2200" b="0" i="0" u="none" strike="noStrike" cap="none" normalizeH="0" baseline="0" noProof="0" dirty="0">
                <a:ln>
                  <a:noFill/>
                </a:ln>
                <a:solidFill>
                  <a:srgbClr val="002157"/>
                </a:solidFill>
                <a:effectLst/>
                <a:uLnTx/>
                <a:uFillTx/>
                <a:latin typeface="Franklin Gothic Book" panose="020B0503020102020204"/>
                <a:ea typeface="+mn-ea"/>
                <a:cs typeface="+mn-cs"/>
              </a:rPr>
              <a:t> понесенных</a:t>
            </a:r>
            <a:br>
              <a:rPr kumimoji="0" lang="ru-RU" sz="22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2200" b="1" i="0" u="none" strike="noStrike" cap="none" normalizeH="0" baseline="0" noProof="0" dirty="0">
                <a:ln>
                  <a:noFill/>
                </a:ln>
                <a:solidFill>
                  <a:srgbClr val="0090BF"/>
                </a:solidFill>
                <a:effectLst/>
                <a:uLnTx/>
                <a:uFillTx/>
                <a:latin typeface="Franklin Gothic Book" panose="020B0503020102020204"/>
                <a:ea typeface="+mn-ea"/>
                <a:cs typeface="+mn-cs"/>
              </a:rPr>
              <a:t>с начала реализации </a:t>
            </a:r>
            <a:r>
              <a:rPr kumimoji="0" lang="ru-RU" sz="2200" b="0" i="0" u="none" strike="noStrike" cap="none" normalizeH="0" baseline="0" noProof="0" dirty="0">
                <a:ln>
                  <a:noFill/>
                </a:ln>
                <a:solidFill>
                  <a:srgbClr val="002157"/>
                </a:solidFill>
                <a:effectLst/>
                <a:uLnTx/>
                <a:uFillTx/>
                <a:latin typeface="Franklin Gothic Book" panose="020B0503020102020204"/>
                <a:ea typeface="+mn-ea"/>
                <a:cs typeface="+mn-cs"/>
              </a:rPr>
              <a:t>проекта</a:t>
            </a:r>
            <a:br>
              <a:rPr kumimoji="0" lang="ru-RU" sz="2800" b="0" i="0" u="none" strike="noStrike" cap="none" normalizeH="0" baseline="0" noProof="0" dirty="0">
                <a:ln>
                  <a:noFill/>
                </a:ln>
                <a:solidFill>
                  <a:srgbClr val="002157"/>
                </a:solidFill>
                <a:effectLst/>
                <a:uLnTx/>
                <a:uFillTx/>
                <a:latin typeface="Franklin Gothic Book" panose="020B0503020102020204"/>
                <a:ea typeface="+mn-ea"/>
                <a:cs typeface="+mn-cs"/>
              </a:rPr>
            </a:br>
            <a:endParaRPr kumimoji="0" lang="ru-RU" sz="2800" b="0" i="0" u="none" strike="noStrike" cap="none" normalizeH="0" baseline="0" noProof="0" dirty="0">
              <a:ln>
                <a:noFill/>
              </a:ln>
              <a:solidFill>
                <a:srgbClr val="002157"/>
              </a:solidFill>
              <a:effectLst/>
              <a:uLnTx/>
              <a:uFillTx/>
              <a:latin typeface="Franklin Gothic Book" panose="020B0503020102020204"/>
              <a:ea typeface="+mn-ea"/>
              <a:cs typeface="+mn-cs"/>
            </a:endParaRPr>
          </a:p>
        </p:txBody>
      </p:sp>
      <p:pic>
        <p:nvPicPr>
          <p:cNvPr id="20" name="Picture Placeholder 4" descr="A crane in a quarry&#10;&#10;Description automatically generated">
            <a:extLst>
              <a:ext uri="{FF2B5EF4-FFF2-40B4-BE49-F238E27FC236}">
                <a16:creationId xmlns:a16="http://schemas.microsoft.com/office/drawing/2014/main" id="{6DCF0E2E-ACAF-E477-AEAC-FB2DC1F3C91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86903" y="12262"/>
            <a:ext cx="5308600" cy="6857999"/>
          </a:xfrm>
          <a:prstGeom prst="rect">
            <a:avLst/>
          </a:prstGeom>
          <a:solidFill>
            <a:srgbClr val="FFFFFF"/>
          </a:solidFill>
        </p:spPr>
      </p:pic>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89AA2E"/>
                </a:solidFill>
                <a:latin typeface="Franklin Gothic Medium"/>
              </a:rPr>
              <a:t>РАЗВЕДКА, ДОБЫЧА И ДОХОДЫ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rgbClr val="89AA2E"/>
          </a:solidFill>
          <a:ln>
            <a:solidFill>
              <a:srgbClr val="89AA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95A33AD2-D95A-004A-0AF3-85312F02C165}"/>
              </a:ext>
            </a:extLst>
          </p:cNvPr>
          <p:cNvSpPr/>
          <p:nvPr/>
        </p:nvSpPr>
        <p:spPr>
          <a:xfrm>
            <a:off x="6891606" y="10711"/>
            <a:ext cx="5308793" cy="6856898"/>
          </a:xfrm>
          <a:prstGeom prst="rect">
            <a:avLst/>
          </a:prstGeom>
          <a:solidFill>
            <a:srgbClr val="89AA2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Box 5">
            <a:extLst>
              <a:ext uri="{FF2B5EF4-FFF2-40B4-BE49-F238E27FC236}">
                <a16:creationId xmlns:a16="http://schemas.microsoft.com/office/drawing/2014/main" id="{7D328E67-ED8A-4215-57DE-55D930EEFE25}"/>
              </a:ext>
            </a:extLst>
          </p:cNvPr>
          <p:cNvSpPr txBox="1"/>
          <p:nvPr/>
        </p:nvSpPr>
        <p:spPr>
          <a:xfrm>
            <a:off x="401779" y="1980373"/>
            <a:ext cx="3858492"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ru-RU" sz="2800" dirty="0">
                <a:solidFill>
                  <a:srgbClr val="FFFFFF"/>
                </a:solidFill>
                <a:latin typeface="Franklin Gothic Medium" panose="020B0603020102020204" pitchFamily="34" charset="0"/>
                <a:ea typeface="+mn-ea"/>
                <a:cs typeface="+mn-cs"/>
              </a:rPr>
              <a:t>Требование 4.10(</a:t>
            </a:r>
            <a:r>
              <a:rPr lang="ru-RU" sz="2800" dirty="0" err="1">
                <a:solidFill>
                  <a:srgbClr val="FFFFFF"/>
                </a:solidFill>
                <a:latin typeface="Franklin Gothic Medium" panose="020B0603020102020204" pitchFamily="34" charset="0"/>
                <a:ea typeface="+mn-ea"/>
                <a:cs typeface="+mn-cs"/>
              </a:rPr>
              <a:t>c</a:t>
            </a:r>
            <a:r>
              <a:rPr lang="ru-RU" sz="2800" dirty="0">
                <a:solidFill>
                  <a:srgbClr val="FFFFFF"/>
                </a:solidFill>
                <a:latin typeface="Franklin Gothic Medium" panose="020B0603020102020204" pitchFamily="34" charset="0"/>
                <a:ea typeface="+mn-ea"/>
                <a:cs typeface="+mn-cs"/>
              </a:rPr>
              <a:t>)</a:t>
            </a:r>
          </a:p>
        </p:txBody>
      </p:sp>
    </p:spTree>
    <p:extLst>
      <p:ext uri="{BB962C8B-B14F-4D97-AF65-F5344CB8AC3E}">
        <p14:creationId xmlns:p14="http://schemas.microsoft.com/office/powerpoint/2010/main" val="3309969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a:xfrm>
            <a:off x="642812" y="1194998"/>
            <a:ext cx="11244388" cy="671660"/>
          </a:xfrm>
        </p:spPr>
        <p:txBody>
          <a:bodyPr/>
          <a:lstStyle/>
          <a:p>
            <a:r>
              <a:rPr lang="ru-RU" dirty="0"/>
              <a:t>Коррупционные риски в добывающих отраслях</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629912" cy="2894309"/>
          </a:xfrm>
        </p:spPr>
        <p:txBody>
          <a:bodyPr>
            <a:noAutofit/>
          </a:bodyPr>
          <a:lstStyle/>
          <a:p>
            <a:pPr>
              <a:lnSpc>
                <a:spcPct val="80000"/>
              </a:lnSpc>
              <a:spcBef>
                <a:spcPts val="600"/>
              </a:spcBef>
              <a:defRPr/>
            </a:pPr>
            <a:r>
              <a:rPr kumimoji="0" lang="ru-RU" sz="1800" b="0" i="0" u="none" strike="noStrike" cap="none" normalizeH="0" baseline="0" dirty="0">
                <a:ln>
                  <a:noFill/>
                </a:ln>
                <a:solidFill>
                  <a:srgbClr val="132856"/>
                </a:solidFill>
                <a:effectLst/>
                <a:uLnTx/>
                <a:uFillTx/>
                <a:latin typeface="Franklin Gothic Book"/>
                <a:ea typeface="+mn-ea"/>
                <a:cs typeface="+mn-cs"/>
              </a:rPr>
              <a:t>Взяточничество</a:t>
            </a:r>
          </a:p>
          <a:p>
            <a:pPr>
              <a:lnSpc>
                <a:spcPct val="80000"/>
              </a:lnSpc>
              <a:spcBef>
                <a:spcPts val="600"/>
              </a:spcBef>
              <a:defRPr/>
            </a:pPr>
            <a:r>
              <a:rPr lang="ru-RU" sz="1800" dirty="0">
                <a:latin typeface="Franklin Gothic Book"/>
                <a:ea typeface="+mn-ea"/>
                <a:cs typeface="+mn-cs"/>
              </a:rPr>
              <a:t>Ценовой сговор</a:t>
            </a:r>
          </a:p>
          <a:p>
            <a:pPr>
              <a:lnSpc>
                <a:spcPct val="80000"/>
              </a:lnSpc>
              <a:spcBef>
                <a:spcPts val="600"/>
              </a:spcBef>
              <a:defRPr/>
            </a:pPr>
            <a:r>
              <a:rPr kumimoji="0" lang="ru-RU" sz="1800" b="0" i="0" u="none" strike="noStrike" cap="none" normalizeH="0" baseline="0" dirty="0">
                <a:ln>
                  <a:noFill/>
                </a:ln>
                <a:solidFill>
                  <a:srgbClr val="132856"/>
                </a:solidFill>
                <a:effectLst/>
                <a:uLnTx/>
                <a:uFillTx/>
                <a:latin typeface="Franklin Gothic Book"/>
                <a:ea typeface="+mn-ea"/>
                <a:cs typeface="+mn-cs"/>
              </a:rPr>
              <a:t>Политический захват</a:t>
            </a:r>
          </a:p>
          <a:p>
            <a:pPr>
              <a:lnSpc>
                <a:spcPct val="80000"/>
              </a:lnSpc>
              <a:spcBef>
                <a:spcPts val="600"/>
              </a:spcBef>
              <a:defRPr/>
            </a:pPr>
            <a:r>
              <a:rPr kumimoji="0" lang="ru-RU" sz="1800" b="0" i="0" u="none" strike="noStrike" cap="none" normalizeH="0" baseline="0" dirty="0">
                <a:ln>
                  <a:noFill/>
                </a:ln>
                <a:solidFill>
                  <a:srgbClr val="132856"/>
                </a:solidFill>
                <a:effectLst/>
                <a:uLnTx/>
                <a:uFillTx/>
                <a:latin typeface="Franklin Gothic Book"/>
                <a:ea typeface="+mn-ea"/>
                <a:cs typeface="+mn-cs"/>
              </a:rPr>
              <a:t>Злоупотребление влиянием</a:t>
            </a:r>
          </a:p>
          <a:p>
            <a:pPr>
              <a:lnSpc>
                <a:spcPct val="80000"/>
              </a:lnSpc>
              <a:spcBef>
                <a:spcPts val="600"/>
              </a:spcBef>
              <a:defRPr/>
            </a:pPr>
            <a:r>
              <a:rPr kumimoji="0" lang="ru-RU" sz="1800" b="0" i="0" u="none" strike="noStrike" cap="none" normalizeH="0" baseline="0" dirty="0">
                <a:ln>
                  <a:noFill/>
                </a:ln>
                <a:solidFill>
                  <a:srgbClr val="132856"/>
                </a:solidFill>
                <a:effectLst/>
                <a:uLnTx/>
                <a:uFillTx/>
                <a:latin typeface="Franklin Gothic Book"/>
                <a:ea typeface="+mn-ea"/>
                <a:cs typeface="+mn-cs"/>
              </a:rPr>
              <a:t>Отсутствие конкурсных процедур</a:t>
            </a:r>
          </a:p>
          <a:p>
            <a:pPr>
              <a:lnSpc>
                <a:spcPct val="80000"/>
              </a:lnSpc>
              <a:spcBef>
                <a:spcPts val="600"/>
              </a:spcBef>
            </a:pPr>
            <a:endParaRPr lang="en-NO" sz="1800"/>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rgbClr val="002157">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ЛИЦЕНЗИИ</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5B8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КОНТРАКТЫ</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1">
              <a:alpha val="6439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БЕНЕФИЦИАРНЫЕ ВЛАДЕЛЬЦЫ</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chemeClr val="accent4">
              <a:alpha val="798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ГОСУДАРСТВЕННЫЕ</a:t>
            </a:r>
            <a:br>
              <a:rPr lang="ru-RU" sz="2000" b="1">
                <a:solidFill>
                  <a:srgbClr val="FFFFFF"/>
                </a:solidFill>
              </a:rPr>
            </a:br>
            <a:r>
              <a:rPr lang="ru-RU" sz="2000" b="1">
                <a:solidFill>
                  <a:srgbClr val="FFFFFF"/>
                </a:solidFill>
              </a:rPr>
              <a:t>ПРЕДПРИЯТИЯ</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Политический захват</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Несоблюдение законов о налоговых режимах</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Конфликт интересов</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lang="ru-RU" sz="1800">
                <a:latin typeface="Franklin Gothic Book"/>
                <a:ea typeface="+mn-ea"/>
                <a:cs typeface="+mn-cs"/>
              </a:rPr>
              <a:t>Конфликт интересов</a:t>
            </a:r>
          </a:p>
          <a:p>
            <a:pPr>
              <a:lnSpc>
                <a:spcPct val="80000"/>
              </a:lnSpc>
              <a:spcBef>
                <a:spcPts val="600"/>
              </a:spcBef>
              <a:defRPr/>
            </a:pPr>
            <a:r>
              <a:rPr kumimoji="0" lang="ru-RU" sz="1800" b="0" i="0" u="none" strike="noStrike" cap="none" normalizeH="0" baseline="0" noProof="0">
                <a:ln>
                  <a:noFill/>
                </a:ln>
                <a:solidFill>
                  <a:srgbClr val="132856"/>
                </a:solidFill>
                <a:effectLst/>
                <a:uLnTx/>
                <a:uFillTx/>
                <a:latin typeface="Franklin Gothic Book"/>
                <a:ea typeface="+mn-ea"/>
                <a:cs typeface="+mn-cs"/>
              </a:rPr>
              <a:t>Незаконные финансовые потоки</a:t>
            </a:r>
          </a:p>
          <a:p>
            <a:pPr>
              <a:lnSpc>
                <a:spcPct val="80000"/>
              </a:lnSpc>
              <a:spcBef>
                <a:spcPts val="600"/>
              </a:spcBef>
              <a:defRPr/>
            </a:pPr>
            <a:r>
              <a:rPr kumimoji="0" lang="ru-RU" sz="1800" b="0" i="0" u="none" strike="noStrike" cap="none" normalizeH="0" baseline="0" noProof="0">
                <a:ln>
                  <a:noFill/>
                </a:ln>
                <a:solidFill>
                  <a:srgbClr val="132856"/>
                </a:solidFill>
                <a:effectLst/>
                <a:uLnTx/>
                <a:uFillTx/>
                <a:latin typeface="Franklin Gothic Book"/>
                <a:ea typeface="+mn-ea"/>
                <a:cs typeface="+mn-cs"/>
              </a:rPr>
              <a:t>Фиктивные компании</a:t>
            </a:r>
          </a:p>
          <a:p>
            <a:pPr>
              <a:lnSpc>
                <a:spcPct val="80000"/>
              </a:lnSpc>
              <a:spcBef>
                <a:spcPts val="600"/>
              </a:spcBef>
              <a:defRPr/>
            </a:pPr>
            <a:r>
              <a:rPr kumimoji="0" lang="ru-RU" sz="1800" b="0" i="0" u="none" strike="noStrike" cap="none" normalizeH="0" baseline="0" noProof="0">
                <a:ln>
                  <a:noFill/>
                </a:ln>
                <a:solidFill>
                  <a:srgbClr val="132856"/>
                </a:solidFill>
                <a:effectLst/>
                <a:uLnTx/>
                <a:uFillTx/>
                <a:latin typeface="Franklin Gothic Book"/>
                <a:ea typeface="+mn-ea"/>
                <a:cs typeface="+mn-cs"/>
              </a:rPr>
              <a:t>Отмывание денег</a:t>
            </a: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8" y="3428998"/>
            <a:ext cx="2936441" cy="2894309"/>
          </a:xfrm>
          <a:prstGeom prst="rect">
            <a:avLst/>
          </a:prstGeom>
        </p:spPr>
        <p:txBody>
          <a:bodyPr vert="horz" wrap="square"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Злоупотребление полномочиями</a:t>
            </a:r>
          </a:p>
          <a:p>
            <a:pPr>
              <a:lnSpc>
                <a:spcPct val="80000"/>
              </a:lnSpc>
              <a:spcBef>
                <a:spcPts val="600"/>
              </a:spcBef>
              <a:defRPr/>
            </a:pPr>
            <a:r>
              <a:rPr lang="ru-RU" sz="1800" dirty="0">
                <a:latin typeface="Franklin Gothic Book"/>
                <a:ea typeface="+mn-ea"/>
                <a:cs typeface="+mn-cs"/>
              </a:rPr>
              <a:t>Конфликт интересов</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Непрозрачные финансовые потоки</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Нецелевое использование денежных средств</a:t>
            </a:r>
          </a:p>
        </p:txBody>
      </p:sp>
    </p:spTree>
    <p:extLst>
      <p:ext uri="{BB962C8B-B14F-4D97-AF65-F5344CB8AC3E}">
        <p14:creationId xmlns:p14="http://schemas.microsoft.com/office/powerpoint/2010/main" val="494038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9B821-2B5A-EC54-7E00-C8EA2CE31520}"/>
              </a:ext>
            </a:extLst>
          </p:cNvPr>
          <p:cNvSpPr>
            <a:spLocks noGrp="1"/>
          </p:cNvSpPr>
          <p:nvPr>
            <p:ph type="body" sz="quarter" idx="11"/>
          </p:nvPr>
        </p:nvSpPr>
        <p:spPr>
          <a:xfrm>
            <a:off x="1003243" y="2971701"/>
            <a:ext cx="9085637" cy="1281646"/>
          </a:xfrm>
        </p:spPr>
        <p:txBody>
          <a:bodyPr vert="horz" lIns="91440" tIns="45720" rIns="91440" bIns="45720" rtlCol="0" anchor="t">
            <a:normAutofit/>
          </a:bodyPr>
          <a:lstStyle/>
          <a:p>
            <a:r>
              <a:rPr lang="ru-RU" dirty="0">
                <a:latin typeface="Franklin Gothic Demi"/>
              </a:rPr>
              <a:t>Республика</a:t>
            </a:r>
            <a:br>
              <a:rPr lang="ru-RU" dirty="0">
                <a:latin typeface="Franklin Gothic Demi"/>
              </a:rPr>
            </a:br>
            <a:r>
              <a:rPr lang="ru-RU" dirty="0">
                <a:latin typeface="Franklin Gothic Demi"/>
              </a:rPr>
              <a:t>Конго</a:t>
            </a:r>
          </a:p>
        </p:txBody>
      </p:sp>
      <p:sp>
        <p:nvSpPr>
          <p:cNvPr id="4" name="Text Placeholder 3">
            <a:extLst>
              <a:ext uri="{FF2B5EF4-FFF2-40B4-BE49-F238E27FC236}">
                <a16:creationId xmlns:a16="http://schemas.microsoft.com/office/drawing/2014/main" id="{3E4B11F2-5FF9-2182-1468-5108A5172090}"/>
              </a:ext>
            </a:extLst>
          </p:cNvPr>
          <p:cNvSpPr>
            <a:spLocks noGrp="1"/>
          </p:cNvSpPr>
          <p:nvPr>
            <p:ph type="body" sz="quarter" idx="12"/>
          </p:nvPr>
        </p:nvSpPr>
        <p:spPr>
          <a:xfrm>
            <a:off x="1003243" y="4158236"/>
            <a:ext cx="4813957" cy="914400"/>
          </a:xfrm>
        </p:spPr>
        <p:txBody>
          <a:bodyPr vert="horz" lIns="91440" tIns="45720" rIns="91440" bIns="45720" rtlCol="0" anchor="t">
            <a:noAutofit/>
          </a:bodyPr>
          <a:lstStyle/>
          <a:p>
            <a:pPr marL="0" indent="0">
              <a:buNone/>
            </a:pPr>
            <a:r>
              <a:rPr lang="ru-RU" sz="2600" dirty="0">
                <a:ea typeface="+mj-lt"/>
                <a:cs typeface="+mj-lt"/>
              </a:rPr>
              <a:t>Использование данных</a:t>
            </a:r>
            <a:r>
              <a:rPr lang="nb-NO" sz="2600" dirty="0">
                <a:ea typeface="+mj-lt"/>
                <a:cs typeface="+mj-lt"/>
              </a:rPr>
              <a:t> </a:t>
            </a:r>
            <a:r>
              <a:rPr lang="ru-RU" sz="2600" dirty="0">
                <a:ea typeface="+mj-lt"/>
                <a:cs typeface="+mj-lt"/>
              </a:rPr>
              <a:t>о добыче и текущих доходах для моделирования</a:t>
            </a:r>
            <a:r>
              <a:rPr lang="nb-NO" sz="2600" dirty="0">
                <a:ea typeface="+mj-lt"/>
                <a:cs typeface="+mj-lt"/>
              </a:rPr>
              <a:t> </a:t>
            </a:r>
            <a:r>
              <a:rPr lang="ru-RU" sz="2600" dirty="0">
                <a:ea typeface="+mj-lt"/>
                <a:cs typeface="+mj-lt"/>
              </a:rPr>
              <a:t>и прогнозирования будущих доходов </a:t>
            </a:r>
          </a:p>
        </p:txBody>
      </p:sp>
      <p:sp>
        <p:nvSpPr>
          <p:cNvPr id="5" name="Text Placeholder 4">
            <a:extLst>
              <a:ext uri="{FF2B5EF4-FFF2-40B4-BE49-F238E27FC236}">
                <a16:creationId xmlns:a16="http://schemas.microsoft.com/office/drawing/2014/main" id="{AA5C4426-A14E-12AE-B047-17B99D04DCF5}"/>
              </a:ext>
            </a:extLst>
          </p:cNvPr>
          <p:cNvSpPr>
            <a:spLocks noGrp="1"/>
          </p:cNvSpPr>
          <p:nvPr>
            <p:ph type="body" sz="quarter" idx="13"/>
          </p:nvPr>
        </p:nvSpPr>
        <p:spPr/>
        <p:txBody>
          <a:bodyPr/>
          <a:lstStyle/>
          <a:p>
            <a:r>
              <a:rPr lang="ru-RU">
                <a:solidFill>
                  <a:srgbClr val="89AA2E"/>
                </a:solidFill>
                <a:latin typeface="Franklin Gothic Medium"/>
              </a:rPr>
              <a:t>РАЗВЕДКА, ДОБЫЧА И ДОХОДЫ</a:t>
            </a:r>
          </a:p>
        </p:txBody>
      </p:sp>
      <p:pic>
        <p:nvPicPr>
          <p:cNvPr id="10" name="Picture 9" descr="A green outline of a map&#10;&#10;Description automatically generated">
            <a:extLst>
              <a:ext uri="{FF2B5EF4-FFF2-40B4-BE49-F238E27FC236}">
                <a16:creationId xmlns:a16="http://schemas.microsoft.com/office/drawing/2014/main" id="{FACE05F1-FFA0-4896-01EB-D7E617493C6C}"/>
              </a:ext>
            </a:extLst>
          </p:cNvPr>
          <p:cNvPicPr>
            <a:picLocks noChangeAspect="1"/>
          </p:cNvPicPr>
          <p:nvPr/>
        </p:nvPicPr>
        <p:blipFill>
          <a:blip r:embed="rId3"/>
          <a:stretch>
            <a:fillRect/>
          </a:stretch>
        </p:blipFill>
        <p:spPr>
          <a:xfrm>
            <a:off x="7550464" y="501886"/>
            <a:ext cx="4191000" cy="4191000"/>
          </a:xfrm>
          <a:prstGeom prst="rect">
            <a:avLst/>
          </a:prstGeom>
        </p:spPr>
      </p:pic>
      <p:pic>
        <p:nvPicPr>
          <p:cNvPr id="8" name="Picture 7" descr="A graph of a company's revenue&#10;&#10;Description automatically generated with medium confidence">
            <a:extLst>
              <a:ext uri="{FF2B5EF4-FFF2-40B4-BE49-F238E27FC236}">
                <a16:creationId xmlns:a16="http://schemas.microsoft.com/office/drawing/2014/main" id="{39C31C9A-B449-6774-000A-EC962040E4B9}"/>
              </a:ext>
            </a:extLst>
          </p:cNvPr>
          <p:cNvPicPr>
            <a:picLocks noChangeAspect="1"/>
          </p:cNvPicPr>
          <p:nvPr/>
        </p:nvPicPr>
        <p:blipFill>
          <a:blip r:embed="rId4"/>
          <a:stretch>
            <a:fillRect/>
          </a:stretch>
        </p:blipFill>
        <p:spPr>
          <a:xfrm>
            <a:off x="5817201" y="2978105"/>
            <a:ext cx="5814666" cy="3429562"/>
          </a:xfrm>
          <a:prstGeom prst="rect">
            <a:avLst/>
          </a:prstGeom>
          <a:effectLst>
            <a:outerShdw blurRad="50800" dist="38100" dir="2700000" algn="tl" rotWithShape="0">
              <a:prstClr val="black">
                <a:alpha val="40000"/>
              </a:prstClr>
            </a:outerShdw>
          </a:effectLst>
        </p:spPr>
      </p:pic>
      <p:sp>
        <p:nvSpPr>
          <p:cNvPr id="9" name="Text Placeholder 1">
            <a:extLst>
              <a:ext uri="{FF2B5EF4-FFF2-40B4-BE49-F238E27FC236}">
                <a16:creationId xmlns:a16="http://schemas.microsoft.com/office/drawing/2014/main" id="{F7BA45C1-D5EB-9749-92E7-990395F0839C}"/>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2556752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C64F6-7E18-7543-7F4B-DB090548186D}"/>
              </a:ext>
            </a:extLst>
          </p:cNvPr>
          <p:cNvSpPr>
            <a:spLocks noGrp="1"/>
          </p:cNvSpPr>
          <p:nvPr>
            <p:ph type="body" sz="quarter" idx="11"/>
          </p:nvPr>
        </p:nvSpPr>
        <p:spPr>
          <a:xfrm>
            <a:off x="978529" y="3087853"/>
            <a:ext cx="5330397" cy="1289564"/>
          </a:xfrm>
        </p:spPr>
        <p:txBody>
          <a:bodyPr vert="horz" lIns="91440" tIns="45720" rIns="91440" bIns="45720" rtlCol="0" anchor="t">
            <a:noAutofit/>
          </a:bodyPr>
          <a:lstStyle/>
          <a:p>
            <a:r>
              <a:rPr lang="ru-RU" sz="3400" b="0" dirty="0">
                <a:latin typeface="Franklin Gothic Medium"/>
              </a:rPr>
              <a:t>Надзор со стороны многосторонних групп заинтересованных сторон (МГЗС)</a:t>
            </a:r>
          </a:p>
          <a:p>
            <a:endParaRPr lang="en-GB" sz="3400" b="0" dirty="0">
              <a:latin typeface="Franklin Gothic Medium"/>
            </a:endParaRPr>
          </a:p>
        </p:txBody>
      </p:sp>
      <p:pic>
        <p:nvPicPr>
          <p:cNvPr id="12" name="Picture 11" descr="A person standing in front of a group of people&#10;&#10;Description automatically generated">
            <a:extLst>
              <a:ext uri="{FF2B5EF4-FFF2-40B4-BE49-F238E27FC236}">
                <a16:creationId xmlns:a16="http://schemas.microsoft.com/office/drawing/2014/main" id="{27C24BB3-CDC5-4FA5-1B50-F75185AD0B6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E58FE5AC-9425-E400-12D5-1C8DF1A15F67}"/>
              </a:ext>
            </a:extLst>
          </p:cNvPr>
          <p:cNvSpPr/>
          <p:nvPr/>
        </p:nvSpPr>
        <p:spPr>
          <a:xfrm>
            <a:off x="6816392" y="3903"/>
            <a:ext cx="5374186" cy="6872929"/>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6" name="Text Placeholder 2">
            <a:extLst>
              <a:ext uri="{FF2B5EF4-FFF2-40B4-BE49-F238E27FC236}">
                <a16:creationId xmlns:a16="http://schemas.microsoft.com/office/drawing/2014/main" id="{017EFECC-6A69-FBE2-ED22-C20D1C057084}"/>
              </a:ext>
            </a:extLst>
          </p:cNvPr>
          <p:cNvSpPr>
            <a:spLocks noGrp="1"/>
          </p:cNvSpPr>
          <p:nvPr>
            <p:ph type="body" sz="quarter" idx="10"/>
          </p:nvPr>
        </p:nvSpPr>
        <p:spPr>
          <a:xfrm>
            <a:off x="-210199" y="2033070"/>
            <a:ext cx="3478924" cy="571584"/>
          </a:xfrm>
        </p:spPr>
        <p:txBody>
          <a:bodyPr/>
          <a:lstStyle/>
          <a:p>
            <a:pPr algn="r"/>
            <a:r>
              <a:rPr lang="ru-RU" sz="2400" dirty="0"/>
              <a:t>КЛЮЧЕВОЙ АСПЕКТ</a:t>
            </a:r>
          </a:p>
        </p:txBody>
      </p:sp>
    </p:spTree>
    <p:extLst>
      <p:ext uri="{BB962C8B-B14F-4D97-AF65-F5344CB8AC3E}">
        <p14:creationId xmlns:p14="http://schemas.microsoft.com/office/powerpoint/2010/main" val="3167080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ru-RU"/>
              <a:t>Обоснование</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234715"/>
            <a:ext cx="5704648" cy="4139708"/>
          </a:xfrm>
        </p:spPr>
        <p:txBody>
          <a:bodyPr>
            <a:normAutofit/>
          </a:bodyPr>
          <a:lstStyle/>
          <a:p>
            <a:r>
              <a:rPr lang="ru-RU" sz="3000" dirty="0"/>
              <a:t>Борьба с коррупцией путем ведения </a:t>
            </a:r>
            <a:r>
              <a:rPr lang="ru-RU" sz="3000" b="1" dirty="0">
                <a:solidFill>
                  <a:srgbClr val="0090BF"/>
                </a:solidFill>
              </a:rPr>
              <a:t>общественных дискуссий</a:t>
            </a:r>
          </a:p>
          <a:p>
            <a:r>
              <a:rPr lang="ru-RU" sz="3000" dirty="0">
                <a:effectLst/>
                <a:latin typeface="Franklin Gothic Book" panose="020B0503020102020204" pitchFamily="34" charset="0"/>
                <a:ea typeface="Calibri" panose="020F0502020204030204" pitchFamily="34" charset="0"/>
                <a:cs typeface="Times New Roman" panose="02020603050405020304" pitchFamily="18" charset="0"/>
              </a:rPr>
              <a:t>Наделение МГЗС </a:t>
            </a:r>
            <a:r>
              <a:rPr lang="ru-RU" sz="3000" b="1" dirty="0">
                <a:solidFill>
                  <a:srgbClr val="0090BF"/>
                </a:solidFill>
              </a:rPr>
              <a:t>полномочиями </a:t>
            </a:r>
            <a:r>
              <a:rPr lang="ru-RU" sz="3000" dirty="0"/>
              <a:t>по</a:t>
            </a:r>
            <a:r>
              <a:rPr lang="ru-RU" sz="3000" dirty="0">
                <a:effectLst/>
                <a:latin typeface="Franklin Gothic Book" panose="020B0503020102020204" pitchFamily="34" charset="0"/>
                <a:ea typeface="Calibri" panose="020F0502020204030204" pitchFamily="34" charset="0"/>
                <a:cs typeface="Times New Roman" panose="02020603050405020304" pitchFamily="18" charset="0"/>
              </a:rPr>
              <a:t> борьбе</a:t>
            </a:r>
            <a:br>
              <a:rPr lang="ru-RU" sz="3000" dirty="0">
                <a:effectLst/>
                <a:latin typeface="Franklin Gothic Book" panose="020B0503020102020204" pitchFamily="34" charset="0"/>
                <a:ea typeface="Calibri" panose="020F0502020204030204" pitchFamily="34" charset="0"/>
                <a:cs typeface="Times New Roman" panose="02020603050405020304" pitchFamily="18" charset="0"/>
              </a:rPr>
            </a:br>
            <a:r>
              <a:rPr lang="ru-RU" sz="3000" dirty="0">
                <a:effectLst/>
                <a:latin typeface="Franklin Gothic Book" panose="020B0503020102020204" pitchFamily="34" charset="0"/>
                <a:ea typeface="Calibri" panose="020F0502020204030204" pitchFamily="34" charset="0"/>
                <a:cs typeface="Times New Roman" panose="02020603050405020304" pitchFamily="18" charset="0"/>
              </a:rPr>
              <a:t>с коррупцией</a:t>
            </a:r>
          </a:p>
          <a:p>
            <a:r>
              <a:rPr lang="ru-RU" sz="3000" dirty="0">
                <a:latin typeface="Franklin Gothic Book" panose="020B0503020102020204" pitchFamily="34" charset="0"/>
                <a:ea typeface="Calibri" panose="020F0502020204030204" pitchFamily="34" charset="0"/>
                <a:cs typeface="Times New Roman" panose="02020603050405020304" pitchFamily="18" charset="0"/>
              </a:rPr>
              <a:t>Вовлечение </a:t>
            </a:r>
            <a:r>
              <a:rPr lang="ru-RU" sz="3000" b="1" dirty="0">
                <a:solidFill>
                  <a:srgbClr val="0090BF"/>
                </a:solidFill>
              </a:rPr>
              <a:t>компаний и ГП</a:t>
            </a:r>
            <a:br>
              <a:rPr lang="ru-RU" sz="3000" b="1" dirty="0">
                <a:solidFill>
                  <a:srgbClr val="0090BF"/>
                </a:solidFill>
              </a:rPr>
            </a:br>
            <a:r>
              <a:rPr lang="ru-RU" sz="3000" dirty="0">
                <a:effectLst/>
                <a:latin typeface="Franklin Gothic Book" panose="020B0503020102020204" pitchFamily="34" charset="0"/>
                <a:ea typeface="Calibri" panose="020F0502020204030204" pitchFamily="34" charset="0"/>
                <a:cs typeface="Times New Roman" panose="02020603050405020304" pitchFamily="18" charset="0"/>
              </a:rPr>
              <a:t>в антикоррупционные меры</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p:txBody>
      </p:sp>
      <p:sp>
        <p:nvSpPr>
          <p:cNvPr id="8" name="Picture Placeholder 7">
            <a:extLst>
              <a:ext uri="{FF2B5EF4-FFF2-40B4-BE49-F238E27FC236}">
                <a16:creationId xmlns:a16="http://schemas.microsoft.com/office/drawing/2014/main" id="{9823DCC7-DDFB-CD4C-A6B1-976517CE254A}"/>
              </a:ext>
            </a:extLst>
          </p:cNvPr>
          <p:cNvSpPr>
            <a:spLocks noGrp="1"/>
          </p:cNvSpPr>
          <p:nvPr>
            <p:ph type="pic" sz="quarter" idx="14"/>
          </p:nvPr>
        </p:nvSpPr>
        <p:spPr/>
        <p:txBody>
          <a:bodyPr/>
          <a:lstStyle/>
          <a:p>
            <a:endParaRPr lang="en-NO"/>
          </a:p>
        </p:txBody>
      </p:sp>
      <p:pic>
        <p:nvPicPr>
          <p:cNvPr id="10" name="Picture 9" descr="A person standing in front of a group of people&#10;&#10;Description automatically generated">
            <a:extLst>
              <a:ext uri="{FF2B5EF4-FFF2-40B4-BE49-F238E27FC236}">
                <a16:creationId xmlns:a16="http://schemas.microsoft.com/office/drawing/2014/main" id="{14899059-CF6F-80EE-F1F1-71F518D69D4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2" name="Rectangle 11">
            <a:extLst>
              <a:ext uri="{FF2B5EF4-FFF2-40B4-BE49-F238E27FC236}">
                <a16:creationId xmlns:a16="http://schemas.microsoft.com/office/drawing/2014/main" id="{262433A4-17DD-F934-8275-4CF39C137E17}"/>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81180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4BCA5CE-5594-70A4-4990-D6A893C4403F}"/>
              </a:ext>
            </a:extLst>
          </p:cNvPr>
          <p:cNvCxnSpPr>
            <a:cxnSpLocks/>
          </p:cNvCxnSpPr>
          <p:nvPr/>
        </p:nvCxnSpPr>
        <p:spPr>
          <a:xfrm>
            <a:off x="5149210" y="5975523"/>
            <a:ext cx="1296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4962" y="2931748"/>
            <a:ext cx="5674280" cy="3693319"/>
          </a:xfrm>
          <a:prstGeom prst="rect">
            <a:avLst/>
          </a:prstGeom>
          <a:noFill/>
        </p:spPr>
        <p:txBody>
          <a:bodyPr wrap="square" lIns="91440" tIns="45720" rIns="91440" bIns="45720" anchor="t">
            <a:spAutoFit/>
          </a:bodyPr>
          <a:lstStyle/>
          <a:p>
            <a:pPr>
              <a:defRPr/>
            </a:pPr>
            <a:r>
              <a:rPr lang="ru-RU" dirty="0">
                <a:solidFill>
                  <a:srgbClr val="002157"/>
                </a:solidFill>
                <a:latin typeface="Franklin Gothic Book" panose="020B0503020102020204"/>
                <a:ea typeface="+mn-ea"/>
                <a:cs typeface="+mn-cs"/>
              </a:rPr>
              <a:t>Ожидается, что отчитывающиеся компании опубликуют </a:t>
            </a:r>
            <a:r>
              <a:rPr lang="ru-RU" b="1" dirty="0">
                <a:solidFill>
                  <a:srgbClr val="0090BF"/>
                </a:solidFill>
                <a:latin typeface="Franklin Gothic Book" panose="020B0503020102020204"/>
                <a:ea typeface="+mn-ea"/>
                <a:cs typeface="+mn-cs"/>
              </a:rPr>
              <a:t>политику в области противодействия коррупции</a:t>
            </a:r>
            <a:r>
              <a:rPr lang="ru-RU" dirty="0">
                <a:latin typeface="Franklin Gothic Book" panose="020B0503020102020204"/>
                <a:ea typeface="+mn-ea"/>
                <a:cs typeface="+mn-cs"/>
              </a:rPr>
              <a:t>, </a:t>
            </a:r>
            <a:r>
              <a:rPr lang="ru-RU" dirty="0">
                <a:solidFill>
                  <a:srgbClr val="002157"/>
                </a:solidFill>
                <a:latin typeface="Franklin Gothic Book" panose="020B0503020102020204"/>
                <a:ea typeface="+mn-ea"/>
                <a:cs typeface="+mn-cs"/>
              </a:rPr>
              <a:t>определяющую, как компания управляет коррупционными рисками, а также как компания </a:t>
            </a:r>
            <a:r>
              <a:rPr lang="ru-RU" b="1" dirty="0">
                <a:solidFill>
                  <a:srgbClr val="0090BF"/>
                </a:solidFill>
                <a:latin typeface="Franklin Gothic Book" panose="020B0503020102020204"/>
                <a:ea typeface="+mn-ea"/>
                <a:cs typeface="+mn-cs"/>
              </a:rPr>
              <a:t>использует данные о бенефициарных владельцах</a:t>
            </a:r>
            <a:r>
              <a:rPr lang="ru-RU" dirty="0">
                <a:latin typeface="Franklin Gothic Book" panose="020B0503020102020204"/>
                <a:ea typeface="+mn-ea"/>
                <a:cs typeface="+mn-cs"/>
              </a:rPr>
              <a:t>.</a:t>
            </a:r>
            <a:r>
              <a:rPr lang="ru-RU" dirty="0">
                <a:solidFill>
                  <a:srgbClr val="002157"/>
                </a:solidFill>
                <a:latin typeface="Franklin Gothic Book" panose="020B0503020102020204"/>
                <a:ea typeface="+mn-ea"/>
                <a:cs typeface="+mn-cs"/>
              </a:rPr>
              <a:t> </a:t>
            </a:r>
          </a:p>
          <a:p>
            <a:pPr marR="0" lvl="0" algn="l" defTabSz="457200" rtl="0" eaLnBrk="1" fontAlgn="auto" latinLnBrk="0" hangingPunct="1">
              <a:lnSpc>
                <a:spcPct val="100000"/>
              </a:lnSpc>
              <a:spcBef>
                <a:spcPts val="0"/>
              </a:spcBef>
              <a:spcAft>
                <a:spcPts val="0"/>
              </a:spcAft>
              <a:buClrTx/>
              <a:buSzTx/>
              <a:tabLst/>
              <a:defRPr/>
            </a:pPr>
            <a:endParaRPr lang="en-GB" dirty="0">
              <a:solidFill>
                <a:srgbClr val="002157"/>
              </a:solidFill>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r>
              <a:rPr lang="ru-RU" dirty="0">
                <a:solidFill>
                  <a:srgbClr val="002157"/>
                </a:solidFill>
                <a:latin typeface="Franklin Gothic Book" panose="020B0503020102020204"/>
                <a:ea typeface="+mn-ea"/>
                <a:cs typeface="+mn-cs"/>
              </a:rPr>
              <a:t>Ожидается, что компании, представленные в МГЗС, будут применять </a:t>
            </a:r>
            <a:r>
              <a:rPr lang="ru-RU" b="1" dirty="0">
                <a:solidFill>
                  <a:srgbClr val="0090BF"/>
                </a:solidFill>
                <a:latin typeface="Franklin Gothic Book" panose="020B0503020102020204"/>
                <a:ea typeface="+mn-ea"/>
                <a:cs typeface="+mn-cs"/>
              </a:rPr>
              <a:t>строгие процедуры должной осмотрительности</a:t>
            </a:r>
            <a:r>
              <a:rPr lang="ru-RU" dirty="0">
                <a:latin typeface="Franklin Gothic Book" panose="020B0503020102020204"/>
                <a:ea typeface="+mn-ea"/>
                <a:cs typeface="+mn-cs"/>
              </a:rPr>
              <a:t>.</a:t>
            </a:r>
          </a:p>
          <a:p>
            <a:pPr marR="0" lvl="0" algn="l" defTabSz="457200" rtl="0" eaLnBrk="1" fontAlgn="auto" latinLnBrk="0" hangingPunct="1">
              <a:lnSpc>
                <a:spcPct val="100000"/>
              </a:lnSpc>
              <a:spcBef>
                <a:spcPts val="0"/>
              </a:spcBef>
              <a:spcAft>
                <a:spcPts val="0"/>
              </a:spcAft>
              <a:buClrTx/>
              <a:buSzTx/>
              <a:tabLst/>
              <a:defRPr/>
            </a:pPr>
            <a:endParaRPr lang="en-GB" dirty="0">
              <a:solidFill>
                <a:srgbClr val="002157"/>
              </a:solidFill>
              <a:latin typeface="Franklin Gothic Book" panose="020B0503020102020204"/>
            </a:endParaRPr>
          </a:p>
          <a:p>
            <a:pPr marR="0" lvl="0" algn="l" defTabSz="457200" rtl="0" eaLnBrk="1" fontAlgn="auto" latinLnBrk="0" hangingPunct="1">
              <a:lnSpc>
                <a:spcPct val="100000"/>
              </a:lnSpc>
              <a:spcBef>
                <a:spcPts val="0"/>
              </a:spcBef>
              <a:spcAft>
                <a:spcPts val="0"/>
              </a:spcAft>
              <a:buClrTx/>
              <a:buSzTx/>
              <a:tabLst/>
              <a:defRPr/>
            </a:pPr>
            <a:r>
              <a:rPr lang="ru-RU" dirty="0">
                <a:solidFill>
                  <a:srgbClr val="002157"/>
                </a:solidFill>
                <a:latin typeface="Franklin Gothic Book" panose="020B0503020102020204"/>
                <a:ea typeface="+mn-ea"/>
                <a:cs typeface="+mn-cs"/>
              </a:rPr>
              <a:t>Другие отчитывающиеся компании также поощряются к применению </a:t>
            </a:r>
            <a:r>
              <a:rPr lang="ru-RU" b="1" dirty="0">
                <a:solidFill>
                  <a:srgbClr val="0090BF"/>
                </a:solidFill>
                <a:latin typeface="Franklin Gothic Book" panose="020B0503020102020204"/>
                <a:ea typeface="+mn-ea"/>
                <a:cs typeface="+mn-cs"/>
              </a:rPr>
              <a:t>строгих процедур должной осмотрительности</a:t>
            </a:r>
            <a:r>
              <a:rPr lang="ru-RU" dirty="0">
                <a:latin typeface="Franklin Gothic Book" panose="020B0503020102020204"/>
                <a:ea typeface="+mn-ea"/>
                <a:cs typeface="+mn-cs"/>
              </a:rPr>
              <a:t>.</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a:p>
            <a:endParaRPr lang="en-GB"/>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3882553"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991058" y="3240038"/>
            <a:ext cx="108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31C1CD8-3CC8-AEAB-19EB-E5F02EDE51BE}"/>
              </a:ext>
            </a:extLst>
          </p:cNvPr>
          <p:cNvCxnSpPr>
            <a:cxnSpLocks/>
          </p:cNvCxnSpPr>
          <p:nvPr/>
        </p:nvCxnSpPr>
        <p:spPr>
          <a:xfrm>
            <a:off x="1001413" y="4888130"/>
            <a:ext cx="1080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08F3F01-1F42-C62D-F82F-1EB9779D7361}"/>
              </a:ext>
            </a:extLst>
          </p:cNvPr>
          <p:cNvSpPr>
            <a:spLocks noGrp="1"/>
          </p:cNvSpPr>
          <p:nvPr>
            <p:ph type="pic" sz="quarter" idx="14"/>
          </p:nvPr>
        </p:nvSpPr>
        <p:spPr/>
        <p:txBody>
          <a:bodyPr/>
          <a:lstStyle/>
          <a:p>
            <a:endParaRPr lang="en-NO"/>
          </a:p>
        </p:txBody>
      </p:sp>
      <p:pic>
        <p:nvPicPr>
          <p:cNvPr id="14" name="Picture 13" descr="A person standing in front of a group of people&#10;&#10;Description automatically generated">
            <a:extLst>
              <a:ext uri="{FF2B5EF4-FFF2-40B4-BE49-F238E27FC236}">
                <a16:creationId xmlns:a16="http://schemas.microsoft.com/office/drawing/2014/main" id="{0079C4FF-A351-126E-6F19-579FBF0DC8C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6" name="Rectangle 15">
            <a:extLst>
              <a:ext uri="{FF2B5EF4-FFF2-40B4-BE49-F238E27FC236}">
                <a16:creationId xmlns:a16="http://schemas.microsoft.com/office/drawing/2014/main" id="{4FA588B3-635C-D140-AA12-4CBB2E92780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7" name="TextBox 6">
            <a:extLst>
              <a:ext uri="{FF2B5EF4-FFF2-40B4-BE49-F238E27FC236}">
                <a16:creationId xmlns:a16="http://schemas.microsoft.com/office/drawing/2014/main" id="{C3F6F713-E1E5-F4BA-0A5A-EBA4DE5F1E8D}"/>
              </a:ext>
            </a:extLst>
          </p:cNvPr>
          <p:cNvSpPr txBox="1"/>
          <p:nvPr/>
        </p:nvSpPr>
        <p:spPr>
          <a:xfrm>
            <a:off x="572477" y="1891323"/>
            <a:ext cx="3251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a:latin typeface="Franklin Gothic Medium"/>
            </a:endParaRPr>
          </a:p>
        </p:txBody>
      </p:sp>
      <p:sp>
        <p:nvSpPr>
          <p:cNvPr id="8" name="TextBox 10">
            <a:extLst>
              <a:ext uri="{FF2B5EF4-FFF2-40B4-BE49-F238E27FC236}">
                <a16:creationId xmlns:a16="http://schemas.microsoft.com/office/drawing/2014/main" id="{11C627C2-837B-6B30-1710-38E35ACE278E}"/>
              </a:ext>
            </a:extLst>
          </p:cNvPr>
          <p:cNvSpPr txBox="1"/>
          <p:nvPr/>
        </p:nvSpPr>
        <p:spPr>
          <a:xfrm>
            <a:off x="926762" y="2008341"/>
            <a:ext cx="4624114" cy="52322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ru-RU" sz="2800" b="1" i="0" u="none" strike="noStrike" cap="none" normalizeH="0" baseline="0" noProof="0" dirty="0">
                <a:ln>
                  <a:noFill/>
                </a:ln>
                <a:solidFill>
                  <a:srgbClr val="FFFFFF"/>
                </a:solidFill>
                <a:effectLst/>
                <a:uLnTx/>
                <a:uFillTx/>
                <a:latin typeface="Franklin Gothic Medium"/>
              </a:rPr>
              <a:t>Требование 1.2</a:t>
            </a:r>
          </a:p>
        </p:txBody>
      </p:sp>
    </p:spTree>
    <p:extLst>
      <p:ext uri="{BB962C8B-B14F-4D97-AF65-F5344CB8AC3E}">
        <p14:creationId xmlns:p14="http://schemas.microsoft.com/office/powerpoint/2010/main" val="2876397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897863" y="3413373"/>
            <a:ext cx="1296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0162" y="2961259"/>
            <a:ext cx="5077502" cy="3539430"/>
          </a:xfrm>
          <a:prstGeom prst="rect">
            <a:avLst/>
          </a:prstGeom>
          <a:noFill/>
        </p:spPr>
        <p:txBody>
          <a:bodyPr wrap="square" lIns="91440" tIns="45720" rIns="91440" bIns="45720" anchor="t">
            <a:spAutoFit/>
          </a:bodyPr>
          <a:lstStyle/>
          <a:p>
            <a:pPr>
              <a:defRPr/>
            </a:pPr>
            <a:r>
              <a:rPr lang="ru-RU" sz="2800" dirty="0">
                <a:solidFill>
                  <a:srgbClr val="002157"/>
                </a:solidFill>
                <a:latin typeface="Franklin Gothic Book" panose="020B0503020102020204"/>
                <a:ea typeface="+mn-ea"/>
                <a:cs typeface="+mn-cs"/>
              </a:rPr>
              <a:t>МГЗС обязана рассматривать вопросы, касающиеся надлежащего управления добывающими отраслями,</a:t>
            </a:r>
            <a:br>
              <a:rPr lang="ru-RU" sz="2800" dirty="0">
                <a:solidFill>
                  <a:srgbClr val="002157"/>
                </a:solidFill>
                <a:latin typeface="Franklin Gothic Book" panose="020B0503020102020204"/>
                <a:ea typeface="+mn-ea"/>
                <a:cs typeface="+mn-cs"/>
              </a:rPr>
            </a:br>
            <a:r>
              <a:rPr lang="ru-RU" sz="2800" dirty="0">
                <a:solidFill>
                  <a:srgbClr val="002157"/>
                </a:solidFill>
                <a:latin typeface="Franklin Gothic Book" panose="020B0503020102020204"/>
                <a:ea typeface="+mn-ea"/>
                <a:cs typeface="+mn-cs"/>
              </a:rPr>
              <a:t>в том числе дополнительные мероприятия, связанные</a:t>
            </a:r>
            <a:br>
              <a:rPr lang="ru-RU" sz="2800" dirty="0">
                <a:solidFill>
                  <a:srgbClr val="002157"/>
                </a:solidFill>
                <a:latin typeface="Franklin Gothic Book" panose="020B0503020102020204"/>
                <a:ea typeface="+mn-ea"/>
                <a:cs typeface="+mn-cs"/>
              </a:rPr>
            </a:br>
            <a:r>
              <a:rPr lang="ru-RU" sz="2800" dirty="0">
                <a:solidFill>
                  <a:srgbClr val="002157"/>
                </a:solidFill>
                <a:latin typeface="Franklin Gothic Book" panose="020B0503020102020204"/>
                <a:ea typeface="+mn-ea"/>
                <a:cs typeface="+mn-cs"/>
              </a:rPr>
              <a:t>с </a:t>
            </a:r>
            <a:r>
              <a:rPr lang="ru-RU" sz="2800" dirty="0">
                <a:solidFill>
                  <a:srgbClr val="0090BF"/>
                </a:solidFill>
                <a:latin typeface="Franklin Gothic Book" panose="020B0503020102020204"/>
                <a:ea typeface="+mn-ea"/>
                <a:cs typeface="+mn-cs"/>
              </a:rPr>
              <a:t>антикоррупционными</a:t>
            </a:r>
            <a:r>
              <a:rPr lang="ru-RU" sz="2800" dirty="0">
                <a:latin typeface="Franklin Gothic Book" panose="020B0503020102020204"/>
                <a:ea typeface="+mn-ea"/>
                <a:cs typeface="+mn-cs"/>
              </a:rPr>
              <a:t> </a:t>
            </a:r>
            <a:r>
              <a:rPr lang="ru-RU" sz="2800" dirty="0">
                <a:solidFill>
                  <a:srgbClr val="002157"/>
                </a:solidFill>
                <a:latin typeface="Franklin Gothic Book" panose="020B0503020102020204"/>
                <a:ea typeface="+mn-ea"/>
                <a:cs typeface="+mn-cs"/>
              </a:rPr>
              <a:t>реформами.</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64624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srgbClr val="D24329"/>
              </a:solidFill>
              <a:effectLst/>
              <a:uLnTx/>
              <a:uFillTx/>
              <a:latin typeface="Franklin Gothic Book" panose="020B0503020102020204"/>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Требование 1.4 (</a:t>
            </a:r>
            <a:r>
              <a:rPr lang="ru-RU" sz="2800" dirty="0" err="1">
                <a:solidFill>
                  <a:srgbClr val="FFFFFF"/>
                </a:solidFill>
                <a:latin typeface="Franklin Gothic Medium" panose="020B0603020102020204" pitchFamily="34" charset="0"/>
                <a:ea typeface="+mn-ea"/>
                <a:cs typeface="+mn-cs"/>
              </a:rPr>
              <a:t>b</a:t>
            </a:r>
            <a:r>
              <a:rPr lang="ru-RU" sz="2800" dirty="0">
                <a:solidFill>
                  <a:srgbClr val="FFFFFF"/>
                </a:solidFill>
                <a:latin typeface="Franklin Gothic Medium" panose="020B0603020102020204" pitchFamily="34" charset="0"/>
                <a:ea typeface="+mn-ea"/>
                <a:cs typeface="+mn-cs"/>
              </a:rPr>
              <a:t>)(</a:t>
            </a:r>
            <a:r>
              <a:rPr lang="ru-RU" sz="2800" dirty="0" err="1">
                <a:solidFill>
                  <a:srgbClr val="FFFFFF"/>
                </a:solidFill>
                <a:latin typeface="Franklin Gothic Medium" panose="020B0603020102020204" pitchFamily="34" charset="0"/>
                <a:ea typeface="+mn-ea"/>
                <a:cs typeface="+mn-cs"/>
              </a:rPr>
              <a:t>vii</a:t>
            </a:r>
            <a:r>
              <a:rPr kumimoji="0" lang="ru-RU" sz="2800" b="0" i="0" u="none" strike="noStrike" cap="none" normalizeH="0" baseline="0" noProof="0" dirty="0">
                <a:ln>
                  <a:noFill/>
                </a:ln>
                <a:solidFill>
                  <a:srgbClr val="FFFFFF"/>
                </a:solidFill>
                <a:effectLst/>
                <a:uLnTx/>
                <a:uFillTx/>
                <a:latin typeface="Franklin Gothic Medium" panose="020B0603020102020204" pitchFamily="34" charset="0"/>
                <a:ea typeface="+mn-ea"/>
                <a:cs typeface="+mn-cs"/>
              </a:rPr>
              <a:t>) </a:t>
            </a:r>
          </a:p>
        </p:txBody>
      </p:sp>
      <p:sp>
        <p:nvSpPr>
          <p:cNvPr id="14" name="Picture Placeholder 13">
            <a:extLst>
              <a:ext uri="{FF2B5EF4-FFF2-40B4-BE49-F238E27FC236}">
                <a16:creationId xmlns:a16="http://schemas.microsoft.com/office/drawing/2014/main" id="{DDA188EC-825A-766D-347D-9DA122101C61}"/>
              </a:ext>
            </a:extLst>
          </p:cNvPr>
          <p:cNvSpPr>
            <a:spLocks noGrp="1"/>
          </p:cNvSpPr>
          <p:nvPr>
            <p:ph type="pic" sz="quarter" idx="14"/>
          </p:nvPr>
        </p:nvSpPr>
        <p:spPr/>
        <p:txBody>
          <a:bodyPr/>
          <a:lstStyle/>
          <a:p>
            <a:endParaRPr lang="en-NO"/>
          </a:p>
        </p:txBody>
      </p:sp>
      <p:pic>
        <p:nvPicPr>
          <p:cNvPr id="16" name="Picture 15" descr="A person standing in front of a group of people&#10;&#10;Description automatically generated">
            <a:extLst>
              <a:ext uri="{FF2B5EF4-FFF2-40B4-BE49-F238E27FC236}">
                <a16:creationId xmlns:a16="http://schemas.microsoft.com/office/drawing/2014/main" id="{90730331-2D45-9412-3CD1-FF3475A40C5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8" name="Rectangle 17">
            <a:extLst>
              <a:ext uri="{FF2B5EF4-FFF2-40B4-BE49-F238E27FC236}">
                <a16:creationId xmlns:a16="http://schemas.microsoft.com/office/drawing/2014/main" id="{B7F80203-F389-611D-1F50-1C72D0884828}"/>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71416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4615292" y="3460137"/>
            <a:ext cx="1332000" cy="828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3755" y="2956359"/>
            <a:ext cx="5507045" cy="3539430"/>
          </a:xfrm>
          <a:prstGeom prst="rect">
            <a:avLst/>
          </a:prstGeom>
          <a:noFill/>
        </p:spPr>
        <p:txBody>
          <a:bodyPr wrap="square" lIns="91440" tIns="45720" rIns="91440" bIns="45720" anchor="t">
            <a:spAutoFit/>
          </a:bodyPr>
          <a:lstStyle/>
          <a:p>
            <a:pPr>
              <a:defRPr/>
            </a:pPr>
            <a:r>
              <a:rPr lang="ru-RU" sz="3200" b="1" dirty="0">
                <a:solidFill>
                  <a:srgbClr val="0090BF"/>
                </a:solidFill>
                <a:latin typeface="Franklin Gothic Book" panose="020B0503020102020204"/>
                <a:ea typeface="+mn-ea"/>
                <a:cs typeface="+mn-cs"/>
              </a:rPr>
              <a:t>Рабочий план </a:t>
            </a: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МГЗС должен включать цели внедрения ИПДО, в которых отражены национальные приоритеты,</a:t>
            </a:r>
            <a:b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в том числе связанные</a:t>
            </a:r>
            <a:b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с</a:t>
            </a:r>
            <a:r>
              <a:rPr lang="ru-RU" sz="3200" dirty="0">
                <a:solidFill>
                  <a:srgbClr val="002157"/>
                </a:solidFill>
                <a:latin typeface="Franklin Gothic Book" panose="020B0503020102020204"/>
                <a:ea typeface="+mn-ea"/>
                <a:cs typeface="+mn-cs"/>
              </a:rPr>
              <a:t> противодействием </a:t>
            </a: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коррупции</a:t>
            </a:r>
            <a:r>
              <a:rPr lang="ru-RU" sz="3200" dirty="0">
                <a:solidFill>
                  <a:srgbClr val="002157"/>
                </a:solidFill>
                <a:latin typeface="Franklin Gothic Book" panose="020B0503020102020204"/>
                <a:ea typeface="+mn-ea"/>
                <a:cs typeface="+mn-cs"/>
              </a:rPr>
              <a:t>, </a:t>
            </a: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где применимо</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a:p>
            <a:endParaRPr lang="en-GB">
              <a:solidFill>
                <a:srgbClr val="000000"/>
              </a:solidFill>
              <a:latin typeface="Franklin Gothic Medium"/>
            </a:endParaRPr>
          </a:p>
          <a:p>
            <a:endParaRPr lang="en-GB"/>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434508"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3008" y="199857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Требования 1.5(a)(i)</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D246FF20-E6BE-D02F-2FCE-DC7479B75B0C}"/>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4B4C27B6-356A-40B4-EB0D-9B2F7AAC9D9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0F2E09D5-8F7F-88C3-E2FE-A14303809882}"/>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068625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695273" y="4156144"/>
            <a:ext cx="1548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896344" y="2950426"/>
            <a:ext cx="5689807" cy="3293209"/>
          </a:xfrm>
          <a:prstGeom prst="rect">
            <a:avLst/>
          </a:prstGeom>
          <a:noFill/>
        </p:spPr>
        <p:txBody>
          <a:bodyPr wrap="square" lIns="91440" tIns="45720" rIns="91440" bIns="45720" anchor="t">
            <a:spAutoFit/>
          </a:bodyPr>
          <a:lstStyle/>
          <a:p>
            <a:pPr>
              <a:defRPr/>
            </a:pPr>
            <a:r>
              <a:rPr kumimoji="0" lang="ru-RU" sz="2600" b="0" i="0" u="none" strike="noStrike" cap="none" normalizeH="0" baseline="0" noProof="0" dirty="0">
                <a:ln>
                  <a:noFill/>
                </a:ln>
                <a:solidFill>
                  <a:srgbClr val="002157"/>
                </a:solidFill>
                <a:effectLst/>
                <a:uLnTx/>
                <a:uFillTx/>
                <a:latin typeface="Franklin Gothic Book" panose="020B0503020102020204"/>
                <a:ea typeface="+mn-ea"/>
                <a:cs typeface="+mn-cs"/>
              </a:rPr>
              <a:t>В соответствии с требованием 7</a:t>
            </a:r>
            <a:br>
              <a:rPr kumimoji="0" lang="ru-RU" sz="2600" b="0" i="0" u="none" strike="noStrike" cap="none" normalizeH="0" baseline="0" noProof="0" dirty="0">
                <a:ln>
                  <a:noFill/>
                </a:ln>
                <a:solidFill>
                  <a:srgbClr val="002157"/>
                </a:solidFill>
                <a:effectLst/>
                <a:uLnTx/>
                <a:uFillTx/>
                <a:latin typeface="Franklin Gothic Book" panose="020B0503020102020204"/>
                <a:ea typeface="+mn-ea"/>
                <a:cs typeface="+mn-cs"/>
              </a:rPr>
            </a:br>
            <a:r>
              <a:rPr kumimoji="0" lang="ru-RU" sz="2600" b="0" i="0" u="none" strike="noStrike" cap="none" normalizeH="0" baseline="0" noProof="0" dirty="0">
                <a:ln>
                  <a:noFill/>
                </a:ln>
                <a:solidFill>
                  <a:srgbClr val="002157"/>
                </a:solidFill>
                <a:effectLst/>
                <a:uLnTx/>
                <a:uFillTx/>
                <a:latin typeface="Franklin Gothic Book" panose="020B0503020102020204"/>
                <a:ea typeface="+mn-ea"/>
                <a:cs typeface="+mn-cs"/>
              </a:rPr>
              <a:t>к поддерживающим ИПДО компаниям ожидается, что государственные предприятия опубликуют</a:t>
            </a:r>
            <a:r>
              <a:rPr lang="ru-RU" sz="2600" dirty="0">
                <a:solidFill>
                  <a:srgbClr val="002157"/>
                </a:solidFill>
                <a:latin typeface="Franklin Gothic Book" panose="020B0503020102020204"/>
                <a:ea typeface="+mn-ea"/>
                <a:cs typeface="+mn-cs"/>
              </a:rPr>
              <a:t> </a:t>
            </a:r>
            <a:r>
              <a:rPr lang="ru-RU" sz="2600" dirty="0">
                <a:latin typeface="Franklin Gothic Book" panose="020B0503020102020204"/>
                <a:ea typeface="+mn-ea"/>
                <a:cs typeface="+mn-cs"/>
              </a:rPr>
              <a:t>свою</a:t>
            </a:r>
            <a:r>
              <a:rPr kumimoji="0" lang="ru-RU" sz="2600" b="0" i="0" u="none" strike="noStrike" cap="none" normalizeH="0" baseline="0" noProof="0" dirty="0">
                <a:ln>
                  <a:noFill/>
                </a:ln>
                <a:solidFill>
                  <a:srgbClr val="002157"/>
                </a:solidFill>
                <a:effectLst/>
                <a:uLnTx/>
                <a:uFillTx/>
                <a:latin typeface="Franklin Gothic Book" panose="020B0503020102020204"/>
                <a:ea typeface="+mn-ea"/>
                <a:cs typeface="+mn-cs"/>
              </a:rPr>
              <a:t> </a:t>
            </a:r>
            <a:r>
              <a:rPr lang="ru-RU" sz="2600" b="1" dirty="0">
                <a:solidFill>
                  <a:srgbClr val="0090BF"/>
                </a:solidFill>
                <a:latin typeface="Franklin Gothic Book" panose="020B0503020102020204"/>
                <a:ea typeface="+mn-ea"/>
                <a:cs typeface="+mn-cs"/>
              </a:rPr>
              <a:t>политику в области противодействия коррупции</a:t>
            </a:r>
            <a:r>
              <a:rPr lang="ru-RU" sz="2600" dirty="0">
                <a:latin typeface="Franklin Gothic Book" panose="020B0503020102020204"/>
                <a:ea typeface="+mn-ea"/>
                <a:cs typeface="+mn-cs"/>
              </a:rPr>
              <a:t>,</a:t>
            </a:r>
            <a:br>
              <a:rPr lang="ru-RU" sz="2600" b="1" dirty="0">
                <a:solidFill>
                  <a:srgbClr val="0090BF"/>
                </a:solidFill>
                <a:latin typeface="Franklin Gothic Book" panose="020B0503020102020204"/>
                <a:ea typeface="+mn-ea"/>
                <a:cs typeface="+mn-cs"/>
              </a:rPr>
            </a:br>
            <a:r>
              <a:rPr kumimoji="0" lang="ru-RU" sz="2600" b="0" i="0" u="none" strike="noStrike" cap="none" normalizeH="0" baseline="0" noProof="0" dirty="0">
                <a:ln>
                  <a:noFill/>
                </a:ln>
                <a:solidFill>
                  <a:srgbClr val="002157"/>
                </a:solidFill>
                <a:effectLst/>
                <a:uLnTx/>
                <a:uFillTx/>
                <a:latin typeface="Franklin Gothic Book" panose="020B0503020102020204"/>
                <a:ea typeface="+mn-ea"/>
                <a:cs typeface="+mn-cs"/>
              </a:rPr>
              <a:t>и поощряются к применению </a:t>
            </a:r>
            <a:r>
              <a:rPr lang="ru-RU" sz="2600" b="1" dirty="0">
                <a:solidFill>
                  <a:srgbClr val="0090BF"/>
                </a:solidFill>
                <a:latin typeface="Franklin Gothic Book" panose="020B0503020102020204"/>
                <a:ea typeface="+mn-ea"/>
                <a:cs typeface="+mn-cs"/>
              </a:rPr>
              <a:t>строгих процедур должной осмотрительности</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249616" cy="708485"/>
          </a:xfrm>
          <a:prstGeom prst="rect">
            <a:avLst/>
          </a:prstGeom>
          <a:solidFill>
            <a:srgbClr val="D24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94070"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2.6(c)</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1FAD411A-8A87-DF3E-CEEF-90D5FB0C1496}"/>
              </a:ext>
            </a:extLst>
          </p:cNvPr>
          <p:cNvSpPr>
            <a:spLocks noGrp="1"/>
          </p:cNvSpPr>
          <p:nvPr>
            <p:ph type="pic" sz="quarter" idx="14"/>
          </p:nvPr>
        </p:nvSpPr>
        <p:spPr/>
        <p:txBody>
          <a:bodyPr/>
          <a:lstStyle/>
          <a:p>
            <a:endParaRPr lang="en-NO"/>
          </a:p>
        </p:txBody>
      </p:sp>
      <p:pic>
        <p:nvPicPr>
          <p:cNvPr id="9" name="Picture 8" descr="A person standing in front of a group of people&#10;&#10;Description automatically generated">
            <a:extLst>
              <a:ext uri="{FF2B5EF4-FFF2-40B4-BE49-F238E27FC236}">
                <a16:creationId xmlns:a16="http://schemas.microsoft.com/office/drawing/2014/main" id="{06B4E328-CC59-67D7-36C3-1E31436A9E0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CD766644-8A1D-CBE5-B292-8ED81A553804}"/>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3411698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1936477" y="3461975"/>
            <a:ext cx="1944000" cy="1235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5" name="Picture Placeholder 14" descr="A red rectangular object with black border&#10;&#10;Description automatically generated">
            <a:extLst>
              <a:ext uri="{FF2B5EF4-FFF2-40B4-BE49-F238E27FC236}">
                <a16:creationId xmlns:a16="http://schemas.microsoft.com/office/drawing/2014/main" id="{BF8BF33F-A2B2-1A10-7B5E-DE2782336415}"/>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p:blipFill>
        <p:spPr>
          <a:xfrm>
            <a:off x="4035" y="1894301"/>
            <a:ext cx="4547287" cy="712182"/>
          </a:xfrm>
        </p:spPr>
      </p:pic>
      <p:sp>
        <p:nvSpPr>
          <p:cNvPr id="13" name="TextBox 12">
            <a:extLst>
              <a:ext uri="{FF2B5EF4-FFF2-40B4-BE49-F238E27FC236}">
                <a16:creationId xmlns:a16="http://schemas.microsoft.com/office/drawing/2014/main" id="{8EB26EBA-577A-424B-DF26-16AEE5C434EF}"/>
              </a:ext>
            </a:extLst>
          </p:cNvPr>
          <p:cNvSpPr txBox="1"/>
          <p:nvPr/>
        </p:nvSpPr>
        <p:spPr>
          <a:xfrm>
            <a:off x="925963" y="2997212"/>
            <a:ext cx="5759042" cy="3108543"/>
          </a:xfrm>
          <a:prstGeom prst="rect">
            <a:avLst/>
          </a:prstGeom>
          <a:noFill/>
        </p:spPr>
        <p:txBody>
          <a:bodyPr wrap="square" lIns="91440" tIns="45720" rIns="91440" bIns="45720" anchor="t">
            <a:spAutoFit/>
          </a:bodyPr>
          <a:lstStyle/>
          <a:p>
            <a:pPr>
              <a:defRPr/>
            </a:pPr>
            <a:r>
              <a:rPr lang="ru-RU" sz="2800" dirty="0">
                <a:solidFill>
                  <a:srgbClr val="002157"/>
                </a:solidFill>
                <a:latin typeface="Franklin Gothic Book" panose="020B0503020102020204"/>
              </a:rPr>
              <a:t>МГЗС поощряются к раскрытию данных, выходящих за рамки требований ИПДО, с тем чтобы стимулировать </a:t>
            </a:r>
            <a:r>
              <a:rPr lang="ru-RU" sz="2800" b="1" dirty="0">
                <a:solidFill>
                  <a:srgbClr val="0090BF"/>
                </a:solidFill>
                <a:latin typeface="Franklin Gothic Book" panose="020B0503020102020204"/>
              </a:rPr>
              <a:t>общественные дискуссии </a:t>
            </a:r>
            <a:r>
              <a:rPr lang="ru-RU" sz="2800" dirty="0">
                <a:solidFill>
                  <a:srgbClr val="002157"/>
                </a:solidFill>
                <a:latin typeface="Franklin Gothic Book" panose="020B0503020102020204"/>
              </a:rPr>
              <a:t>по вопросам управления добывающим сектором, включая </a:t>
            </a:r>
            <a:r>
              <a:rPr lang="ru-RU" sz="2800" b="1" dirty="0">
                <a:solidFill>
                  <a:srgbClr val="0090BF"/>
                </a:solidFill>
                <a:latin typeface="Franklin Gothic Book" panose="020B0503020102020204"/>
              </a:rPr>
              <a:t>коррупционные риски</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rgbClr val="D24329"/>
                </a:solidFill>
                <a:latin typeface="Franklin Gothic Medium"/>
              </a:rPr>
              <a:t>НАДЗОР СО СТОРОНЫ МГЗС </a:t>
            </a:r>
          </a:p>
        </p:txBody>
      </p:sp>
      <p:sp>
        <p:nvSpPr>
          <p:cNvPr id="11" name="TextBox 10">
            <a:extLst>
              <a:ext uri="{FF2B5EF4-FFF2-40B4-BE49-F238E27FC236}">
                <a16:creationId xmlns:a16="http://schemas.microsoft.com/office/drawing/2014/main" id="{11C627C2-837B-6B30-1710-38E35ACE278E}"/>
              </a:ext>
            </a:extLst>
          </p:cNvPr>
          <p:cNvSpPr txBox="1"/>
          <p:nvPr/>
        </p:nvSpPr>
        <p:spPr>
          <a:xfrm>
            <a:off x="890437" y="1988801"/>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7.</a:t>
            </a:r>
            <a:r>
              <a:rPr lang="ru-RU" sz="2800">
                <a:solidFill>
                  <a:srgbClr val="FFFFFF"/>
                </a:solidFill>
                <a:latin typeface="Franklin Gothic Medium" panose="020B0603020102020204" pitchFamily="34" charset="0"/>
                <a:ea typeface="+mn-ea"/>
                <a:cs typeface="+mn-cs"/>
              </a:rPr>
              <a:t>1</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ru-RU" sz="2800">
                <a:solidFill>
                  <a:srgbClr val="FFFFFF"/>
                </a:solidFill>
                <a:latin typeface="Franklin Gothic Medium" panose="020B0603020102020204" pitchFamily="34" charset="0"/>
                <a:ea typeface="+mn-ea"/>
                <a:cs typeface="+mn-cs"/>
              </a:rPr>
              <a:t>с</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)(iii) </a:t>
            </a:r>
          </a:p>
        </p:txBody>
      </p:sp>
      <p:pic>
        <p:nvPicPr>
          <p:cNvPr id="9" name="Picture 8" descr="A person standing in front of a group of people&#10;&#10;Description automatically generated">
            <a:extLst>
              <a:ext uri="{FF2B5EF4-FFF2-40B4-BE49-F238E27FC236}">
                <a16:creationId xmlns:a16="http://schemas.microsoft.com/office/drawing/2014/main" id="{C6DBDD12-6AF0-6AD0-2AA4-44EAB7CE559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15271" y="1187"/>
            <a:ext cx="5376737" cy="6869773"/>
          </a:xfrm>
          <a:prstGeom prst="rect">
            <a:avLst/>
          </a:prstGeom>
        </p:spPr>
      </p:pic>
      <p:sp>
        <p:nvSpPr>
          <p:cNvPr id="14" name="Rectangle 13">
            <a:extLst>
              <a:ext uri="{FF2B5EF4-FFF2-40B4-BE49-F238E27FC236}">
                <a16:creationId xmlns:a16="http://schemas.microsoft.com/office/drawing/2014/main" id="{8A6F7142-B607-56DB-FA3B-C694841F0EDB}"/>
              </a:ext>
            </a:extLst>
          </p:cNvPr>
          <p:cNvSpPr/>
          <p:nvPr/>
        </p:nvSpPr>
        <p:spPr>
          <a:xfrm>
            <a:off x="6816392" y="3903"/>
            <a:ext cx="5374186" cy="6865807"/>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20218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CCE395-5830-BCB8-9BC1-5B71B24918F8}"/>
              </a:ext>
            </a:extLst>
          </p:cNvPr>
          <p:cNvSpPr/>
          <p:nvPr/>
        </p:nvSpPr>
        <p:spPr>
          <a:xfrm>
            <a:off x="636493" y="2050017"/>
            <a:ext cx="11555508" cy="4470703"/>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pic>
        <p:nvPicPr>
          <p:cNvPr id="42" name="Picture 41" descr="A map of the country&#10;&#10;Description automatically generated">
            <a:extLst>
              <a:ext uri="{FF2B5EF4-FFF2-40B4-BE49-F238E27FC236}">
                <a16:creationId xmlns:a16="http://schemas.microsoft.com/office/drawing/2014/main" id="{87E8E095-F95D-4A05-E766-BAE08F7FD89B}"/>
              </a:ext>
            </a:extLst>
          </p:cNvPr>
          <p:cNvPicPr>
            <a:picLocks noChangeAspect="1"/>
          </p:cNvPicPr>
          <p:nvPr/>
        </p:nvPicPr>
        <p:blipFill>
          <a:blip r:embed="rId3">
            <a:alphaModFix amt="20000"/>
          </a:blip>
          <a:stretch>
            <a:fillRect/>
          </a:stretch>
        </p:blipFill>
        <p:spPr>
          <a:xfrm>
            <a:off x="7136564" y="605392"/>
            <a:ext cx="6087453" cy="6073211"/>
          </a:xfrm>
          <a:prstGeom prst="rect">
            <a:avLst/>
          </a:prstGeom>
        </p:spPr>
      </p:pic>
      <p:sp>
        <p:nvSpPr>
          <p:cNvPr id="4" name="Text Placeholder 3">
            <a:extLst>
              <a:ext uri="{FF2B5EF4-FFF2-40B4-BE49-F238E27FC236}">
                <a16:creationId xmlns:a16="http://schemas.microsoft.com/office/drawing/2014/main" id="{C99A339E-749F-BFB5-7AEA-4DD16D5F5904}"/>
              </a:ext>
            </a:extLst>
          </p:cNvPr>
          <p:cNvSpPr>
            <a:spLocks noGrp="1"/>
          </p:cNvSpPr>
          <p:nvPr>
            <p:ph type="body" sz="quarter" idx="10"/>
          </p:nvPr>
        </p:nvSpPr>
        <p:spPr/>
        <p:txBody>
          <a:bodyPr/>
          <a:lstStyle/>
          <a:p>
            <a:r>
              <a:rPr lang="ru-RU">
                <a:solidFill>
                  <a:srgbClr val="D24329"/>
                </a:solidFill>
                <a:latin typeface="Franklin Gothic Medium"/>
              </a:rPr>
              <a:t>НАДЗОР СО СТОРОНЫ МГЗС </a:t>
            </a:r>
          </a:p>
          <a:p>
            <a:endParaRPr lang="en-NO"/>
          </a:p>
        </p:txBody>
      </p:sp>
      <p:sp>
        <p:nvSpPr>
          <p:cNvPr id="6" name="Rectangle 5">
            <a:extLst>
              <a:ext uri="{FF2B5EF4-FFF2-40B4-BE49-F238E27FC236}">
                <a16:creationId xmlns:a16="http://schemas.microsoft.com/office/drawing/2014/main" id="{F66DB2F7-51CF-8629-E11A-7A6B9694D3E0}"/>
              </a:ext>
            </a:extLst>
          </p:cNvPr>
          <p:cNvSpPr/>
          <p:nvPr/>
        </p:nvSpPr>
        <p:spPr>
          <a:xfrm>
            <a:off x="0" y="1341533"/>
            <a:ext cx="562381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23" name="Freeform 5">
            <a:extLst>
              <a:ext uri="{FF2B5EF4-FFF2-40B4-BE49-F238E27FC236}">
                <a16:creationId xmlns:a16="http://schemas.microsoft.com/office/drawing/2014/main" id="{65B97266-099D-A440-FC5A-E8CB3461911D}"/>
              </a:ext>
            </a:extLst>
          </p:cNvPr>
          <p:cNvSpPr>
            <a:spLocks noChangeArrowheads="1"/>
          </p:cNvSpPr>
          <p:nvPr/>
        </p:nvSpPr>
        <p:spPr bwMode="auto">
          <a:xfrm>
            <a:off x="433891" y="3111832"/>
            <a:ext cx="2072605" cy="3103213"/>
          </a:xfrm>
          <a:prstGeom prst="rect">
            <a:avLst/>
          </a:prstGeom>
          <a:solidFill>
            <a:srgbClr val="002157"/>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ru-RU" sz="1700" dirty="0">
                <a:solidFill>
                  <a:srgbClr val="FFFFFF"/>
                </a:solidFill>
                <a:latin typeface="+mj-lt"/>
              </a:rPr>
              <a:t>2020 год</a:t>
            </a:r>
          </a:p>
          <a:p>
            <a:pPr marL="0" marR="0" lvl="0" indent="0" algn="ctr" defTabSz="1828434" eaLnBrk="1" fontAlgn="auto" latinLnBrk="0" hangingPunct="1">
              <a:lnSpc>
                <a:spcPct val="100000"/>
              </a:lnSpc>
              <a:spcBef>
                <a:spcPts val="0"/>
              </a:spcBef>
              <a:spcAft>
                <a:spcPts val="0"/>
              </a:spcAft>
              <a:buClrTx/>
              <a:buSzTx/>
              <a:buFontTx/>
              <a:buNone/>
              <a:tabLst/>
              <a:defRPr/>
            </a:pPr>
            <a:r>
              <a:rPr lang="ru-RU" sz="1700" dirty="0">
                <a:solidFill>
                  <a:srgbClr val="FFFFFF"/>
                </a:solidFill>
                <a:latin typeface="+mj-lt"/>
              </a:rPr>
              <a:t> СМИ сообщают</a:t>
            </a:r>
            <a:br>
              <a:rPr lang="ru-RU" sz="1700" dirty="0">
                <a:solidFill>
                  <a:srgbClr val="FFFFFF"/>
                </a:solidFill>
                <a:latin typeface="+mj-lt"/>
              </a:rPr>
            </a:br>
            <a:r>
              <a:rPr lang="ru-RU" sz="1700" dirty="0">
                <a:solidFill>
                  <a:srgbClr val="FFFFFF"/>
                </a:solidFill>
                <a:latin typeface="+mj-lt"/>
              </a:rPr>
              <a:t>о коррупции</a:t>
            </a:r>
            <a:br>
              <a:rPr lang="ru-RU" sz="1700" dirty="0">
                <a:solidFill>
                  <a:srgbClr val="FFFFFF"/>
                </a:solidFill>
                <a:latin typeface="+mj-lt"/>
              </a:rPr>
            </a:br>
            <a:r>
              <a:rPr lang="ru-RU" sz="1700" dirty="0">
                <a:solidFill>
                  <a:srgbClr val="FFFFFF"/>
                </a:solidFill>
                <a:latin typeface="+mj-lt"/>
              </a:rPr>
              <a:t>в результате утечки данных</a:t>
            </a:r>
          </a:p>
        </p:txBody>
      </p:sp>
      <p:sp>
        <p:nvSpPr>
          <p:cNvPr id="24" name="Freeform 5">
            <a:extLst>
              <a:ext uri="{FF2B5EF4-FFF2-40B4-BE49-F238E27FC236}">
                <a16:creationId xmlns:a16="http://schemas.microsoft.com/office/drawing/2014/main" id="{FF78B6BE-16C6-5109-F790-E7E05EB13307}"/>
              </a:ext>
            </a:extLst>
          </p:cNvPr>
          <p:cNvSpPr>
            <a:spLocks noChangeArrowheads="1"/>
          </p:cNvSpPr>
          <p:nvPr/>
        </p:nvSpPr>
        <p:spPr bwMode="auto">
          <a:xfrm>
            <a:off x="2778674" y="3111832"/>
            <a:ext cx="2072605" cy="3103213"/>
          </a:xfrm>
          <a:prstGeom prst="rect">
            <a:avLst/>
          </a:prstGeom>
          <a:solidFill>
            <a:schemeClr val="bg1"/>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ru-RU" sz="1700" dirty="0">
                <a:solidFill>
                  <a:srgbClr val="FFFFFF"/>
                </a:solidFill>
                <a:latin typeface="+mj-lt"/>
              </a:rPr>
              <a:t>Член ОГО поднял вопрос в МГЗС, требуя публичного заявления от правительства</a:t>
            </a:r>
          </a:p>
        </p:txBody>
      </p:sp>
      <p:sp>
        <p:nvSpPr>
          <p:cNvPr id="25" name="Freeform 5">
            <a:extLst>
              <a:ext uri="{FF2B5EF4-FFF2-40B4-BE49-F238E27FC236}">
                <a16:creationId xmlns:a16="http://schemas.microsoft.com/office/drawing/2014/main" id="{C30694CD-251D-C01C-CEF0-F3D01DAA7A37}"/>
              </a:ext>
            </a:extLst>
          </p:cNvPr>
          <p:cNvSpPr>
            <a:spLocks noChangeArrowheads="1"/>
          </p:cNvSpPr>
          <p:nvPr/>
        </p:nvSpPr>
        <p:spPr bwMode="auto">
          <a:xfrm>
            <a:off x="5086017" y="3111832"/>
            <a:ext cx="2072605" cy="3103213"/>
          </a:xfrm>
          <a:prstGeom prst="rect">
            <a:avLst/>
          </a:prstGeom>
          <a:solidFill>
            <a:srgbClr val="0090BF"/>
          </a:solidFill>
          <a:ln>
            <a:noFill/>
          </a:ln>
          <a:effectLst/>
        </p:spPr>
        <p:txBody>
          <a:bodyPr wrap="square" tIns="1475999" anchor="t">
            <a:no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ru-RU" sz="1700" dirty="0">
                <a:solidFill>
                  <a:srgbClr val="FFFFFF"/>
                </a:solidFill>
                <a:latin typeface="+mj-lt"/>
              </a:rPr>
              <a:t>Правительство поручило </a:t>
            </a:r>
            <a:r>
              <a:rPr lang="ru-RU" sz="1700" dirty="0" err="1">
                <a:solidFill>
                  <a:srgbClr val="FFFFFF"/>
                </a:solidFill>
                <a:latin typeface="+mj-lt"/>
              </a:rPr>
              <a:t>Антикоррупцион</a:t>
            </a:r>
            <a:r>
              <a:rPr lang="ru-RU" sz="1700" dirty="0">
                <a:solidFill>
                  <a:srgbClr val="FFFFFF"/>
                </a:solidFill>
                <a:latin typeface="+mj-lt"/>
              </a:rPr>
              <a:t>-ному бюро расследовать дело</a:t>
            </a:r>
          </a:p>
        </p:txBody>
      </p:sp>
      <p:sp>
        <p:nvSpPr>
          <p:cNvPr id="26" name="Freeform 5">
            <a:extLst>
              <a:ext uri="{FF2B5EF4-FFF2-40B4-BE49-F238E27FC236}">
                <a16:creationId xmlns:a16="http://schemas.microsoft.com/office/drawing/2014/main" id="{08262724-2C8B-6D52-A53A-1824FF2DAE51}"/>
              </a:ext>
            </a:extLst>
          </p:cNvPr>
          <p:cNvSpPr>
            <a:spLocks noChangeArrowheads="1"/>
          </p:cNvSpPr>
          <p:nvPr/>
        </p:nvSpPr>
        <p:spPr bwMode="auto">
          <a:xfrm>
            <a:off x="7408280" y="3111833"/>
            <a:ext cx="2072604" cy="3103213"/>
          </a:xfrm>
          <a:prstGeom prst="rect">
            <a:avLst/>
          </a:prstGeom>
          <a:solidFill>
            <a:schemeClr val="bg2"/>
          </a:solidFill>
          <a:ln>
            <a:noFill/>
          </a:ln>
          <a:effectLst/>
        </p:spPr>
        <p:txBody>
          <a:bodyPr wrap="square" tIns="1475999" anchor="t">
            <a:normAutofit/>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ru-RU" sz="1700" dirty="0">
                <a:solidFill>
                  <a:srgbClr val="FFFFFF"/>
                </a:solidFill>
                <a:latin typeface="+mj-lt"/>
              </a:rPr>
              <a:t>АКБ завершает расследование</a:t>
            </a:r>
            <a:br>
              <a:rPr lang="ru-RU" sz="1700" dirty="0">
                <a:solidFill>
                  <a:srgbClr val="FFFFFF"/>
                </a:solidFill>
                <a:latin typeface="+mj-lt"/>
              </a:rPr>
            </a:br>
            <a:r>
              <a:rPr lang="ru-RU" sz="1700" dirty="0">
                <a:solidFill>
                  <a:srgbClr val="FFFFFF"/>
                </a:solidFill>
                <a:latin typeface="+mj-lt"/>
              </a:rPr>
              <a:t>и арестовывает нарушителя</a:t>
            </a:r>
          </a:p>
        </p:txBody>
      </p:sp>
      <p:sp>
        <p:nvSpPr>
          <p:cNvPr id="27" name="Freeform 5">
            <a:extLst>
              <a:ext uri="{FF2B5EF4-FFF2-40B4-BE49-F238E27FC236}">
                <a16:creationId xmlns:a16="http://schemas.microsoft.com/office/drawing/2014/main" id="{235340EA-0BA8-709E-8007-E6D6F0975E98}"/>
              </a:ext>
            </a:extLst>
          </p:cNvPr>
          <p:cNvSpPr>
            <a:spLocks noChangeArrowheads="1"/>
          </p:cNvSpPr>
          <p:nvPr/>
        </p:nvSpPr>
        <p:spPr bwMode="auto">
          <a:xfrm>
            <a:off x="9753061" y="3111833"/>
            <a:ext cx="2072604" cy="3103213"/>
          </a:xfrm>
          <a:prstGeom prst="rect">
            <a:avLst/>
          </a:prstGeom>
          <a:solidFill>
            <a:schemeClr val="accent1">
              <a:lumMod val="40000"/>
              <a:lumOff val="60000"/>
            </a:schemeClr>
          </a:solidFill>
          <a:ln>
            <a:noFill/>
          </a:ln>
          <a:effectLst/>
        </p:spPr>
        <p:txBody>
          <a:bodyPr wrap="square" tIns="1475999" anchor="t">
            <a:normAutofit lnSpcReduction="10000"/>
          </a:bodyPr>
          <a:lstStyle/>
          <a:p>
            <a:pPr marL="0" marR="0" lvl="0" indent="0" algn="ctr" defTabSz="1828434" eaLnBrk="1" fontAlgn="auto" latinLnBrk="0" hangingPunct="1">
              <a:lnSpc>
                <a:spcPct val="100000"/>
              </a:lnSpc>
              <a:spcBef>
                <a:spcPts val="0"/>
              </a:spcBef>
              <a:spcAft>
                <a:spcPts val="0"/>
              </a:spcAft>
              <a:buClrTx/>
              <a:buSzTx/>
              <a:buFontTx/>
              <a:buNone/>
              <a:tabLst/>
              <a:defRPr/>
            </a:pPr>
            <a:r>
              <a:rPr lang="ru-RU" sz="1800" dirty="0">
                <a:solidFill>
                  <a:srgbClr val="002157"/>
                </a:solidFill>
              </a:rPr>
              <a:t>2023 год</a:t>
            </a:r>
          </a:p>
          <a:p>
            <a:pPr marL="0" marR="0" lvl="0" indent="0" algn="ctr" defTabSz="1828434" eaLnBrk="1" fontAlgn="auto" latinLnBrk="0" hangingPunct="1">
              <a:lnSpc>
                <a:spcPct val="100000"/>
              </a:lnSpc>
              <a:spcBef>
                <a:spcPts val="0"/>
              </a:spcBef>
              <a:spcAft>
                <a:spcPts val="0"/>
              </a:spcAft>
              <a:buClrTx/>
              <a:buSzTx/>
              <a:buFontTx/>
              <a:buNone/>
              <a:tabLst/>
              <a:defRPr/>
            </a:pPr>
            <a:r>
              <a:rPr lang="ru-RU" sz="1800" dirty="0">
                <a:solidFill>
                  <a:srgbClr val="002157"/>
                </a:solidFill>
              </a:rPr>
              <a:t>ИПДО Малави разрабатывает стратегию противодействия коррупции</a:t>
            </a:r>
          </a:p>
        </p:txBody>
      </p:sp>
      <p:pic>
        <p:nvPicPr>
          <p:cNvPr id="28" name="Graphic 27" descr="Money outline">
            <a:extLst>
              <a:ext uri="{FF2B5EF4-FFF2-40B4-BE49-F238E27FC236}">
                <a16:creationId xmlns:a16="http://schemas.microsoft.com/office/drawing/2014/main" id="{88964D07-6607-9E86-1DCF-DCD7C8A95FD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12993" y="3403563"/>
            <a:ext cx="914400" cy="914400"/>
          </a:xfrm>
          <a:prstGeom prst="rect">
            <a:avLst/>
          </a:prstGeom>
        </p:spPr>
      </p:pic>
      <p:pic>
        <p:nvPicPr>
          <p:cNvPr id="29" name="Graphic 28" descr="Social network outline">
            <a:extLst>
              <a:ext uri="{FF2B5EF4-FFF2-40B4-BE49-F238E27FC236}">
                <a16:creationId xmlns:a16="http://schemas.microsoft.com/office/drawing/2014/main" id="{1846F224-B62B-F8D4-ECD3-05D4AE7A561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338184" y="3403563"/>
            <a:ext cx="914400" cy="914400"/>
          </a:xfrm>
          <a:prstGeom prst="rect">
            <a:avLst/>
          </a:prstGeom>
        </p:spPr>
      </p:pic>
      <p:pic>
        <p:nvPicPr>
          <p:cNvPr id="30" name="Graphic 29" descr="Radio microphone with solid fill">
            <a:extLst>
              <a:ext uri="{FF2B5EF4-FFF2-40B4-BE49-F238E27FC236}">
                <a16:creationId xmlns:a16="http://schemas.microsoft.com/office/drawing/2014/main" id="{99543D3C-A39D-54C9-065B-15D235BFC3B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741740" y="3403563"/>
            <a:ext cx="914400" cy="914400"/>
          </a:xfrm>
          <a:prstGeom prst="rect">
            <a:avLst/>
          </a:prstGeom>
        </p:spPr>
      </p:pic>
      <p:pic>
        <p:nvPicPr>
          <p:cNvPr id="31" name="Graphic 30" descr="Magnifying glass outline">
            <a:extLst>
              <a:ext uri="{FF2B5EF4-FFF2-40B4-BE49-F238E27FC236}">
                <a16:creationId xmlns:a16="http://schemas.microsoft.com/office/drawing/2014/main" id="{3D1D4F2A-E035-EB84-8B14-EA3EEB2BD7E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006972" y="3403563"/>
            <a:ext cx="914400" cy="914400"/>
          </a:xfrm>
          <a:prstGeom prst="rect">
            <a:avLst/>
          </a:prstGeom>
        </p:spPr>
      </p:pic>
      <p:pic>
        <p:nvPicPr>
          <p:cNvPr id="32" name="Graphic 31" descr="Checklist outline">
            <a:extLst>
              <a:ext uri="{FF2B5EF4-FFF2-40B4-BE49-F238E27FC236}">
                <a16:creationId xmlns:a16="http://schemas.microsoft.com/office/drawing/2014/main" id="{620EC4C4-9AEB-EAA7-4592-36BDF398F86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0332163" y="3403563"/>
            <a:ext cx="914400" cy="914400"/>
          </a:xfrm>
          <a:prstGeom prst="rect">
            <a:avLst/>
          </a:prstGeom>
        </p:spPr>
      </p:pic>
      <p:sp>
        <p:nvSpPr>
          <p:cNvPr id="33" name="Triangle 32">
            <a:extLst>
              <a:ext uri="{FF2B5EF4-FFF2-40B4-BE49-F238E27FC236}">
                <a16:creationId xmlns:a16="http://schemas.microsoft.com/office/drawing/2014/main" id="{07A7683E-3BEE-BC75-B670-2406EEAA0B8C}"/>
              </a:ext>
            </a:extLst>
          </p:cNvPr>
          <p:cNvSpPr/>
          <p:nvPr/>
        </p:nvSpPr>
        <p:spPr>
          <a:xfrm rot="5400000">
            <a:off x="1777073" y="4535840"/>
            <a:ext cx="1708821" cy="255196"/>
          </a:xfrm>
          <a:prstGeom prst="triangle">
            <a:avLst/>
          </a:prstGeom>
          <a:solidFill>
            <a:srgbClr val="002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4" name="Triangle 33">
            <a:extLst>
              <a:ext uri="{FF2B5EF4-FFF2-40B4-BE49-F238E27FC236}">
                <a16:creationId xmlns:a16="http://schemas.microsoft.com/office/drawing/2014/main" id="{066DD389-CD66-0B66-ECCF-779513ED8BB1}"/>
              </a:ext>
            </a:extLst>
          </p:cNvPr>
          <p:cNvSpPr/>
          <p:nvPr/>
        </p:nvSpPr>
        <p:spPr>
          <a:xfrm rot="5400000">
            <a:off x="4102263" y="4682022"/>
            <a:ext cx="1708821" cy="25519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5" name="Triangle 34">
            <a:extLst>
              <a:ext uri="{FF2B5EF4-FFF2-40B4-BE49-F238E27FC236}">
                <a16:creationId xmlns:a16="http://schemas.microsoft.com/office/drawing/2014/main" id="{43AD01E3-9BC5-FA22-631B-95C7FBB9C91E}"/>
              </a:ext>
            </a:extLst>
          </p:cNvPr>
          <p:cNvSpPr/>
          <p:nvPr/>
        </p:nvSpPr>
        <p:spPr>
          <a:xfrm rot="5400000">
            <a:off x="6418015" y="4682021"/>
            <a:ext cx="1708821" cy="255196"/>
          </a:xfrm>
          <a:prstGeom prst="triangle">
            <a:avLst/>
          </a:prstGeom>
          <a:solidFill>
            <a:srgbClr val="009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6" name="Triangle 35">
            <a:extLst>
              <a:ext uri="{FF2B5EF4-FFF2-40B4-BE49-F238E27FC236}">
                <a16:creationId xmlns:a16="http://schemas.microsoft.com/office/drawing/2014/main" id="{100E6AC3-3830-D221-7810-4A42B4BC475C}"/>
              </a:ext>
            </a:extLst>
          </p:cNvPr>
          <p:cNvSpPr/>
          <p:nvPr/>
        </p:nvSpPr>
        <p:spPr>
          <a:xfrm rot="5400000">
            <a:off x="8754072" y="4682020"/>
            <a:ext cx="1708821" cy="255196"/>
          </a:xfrm>
          <a:prstGeom prst="triangle">
            <a:avLst/>
          </a:prstGeom>
          <a:solidFill>
            <a:srgbClr val="00C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9" name="Text Placeholder 9">
            <a:extLst>
              <a:ext uri="{FF2B5EF4-FFF2-40B4-BE49-F238E27FC236}">
                <a16:creationId xmlns:a16="http://schemas.microsoft.com/office/drawing/2014/main" id="{A9D526C1-E543-2C56-B435-EE49FF6FF6A1}"/>
              </a:ext>
            </a:extLst>
          </p:cNvPr>
          <p:cNvSpPr txBox="1">
            <a:spLocks/>
          </p:cNvSpPr>
          <p:nvPr/>
        </p:nvSpPr>
        <p:spPr>
          <a:xfrm>
            <a:off x="1026104" y="1449524"/>
            <a:ext cx="4355366"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800" b="0" i="0" kern="1200" baseline="0">
                <a:solidFill>
                  <a:schemeClr val="bg2"/>
                </a:solidFill>
                <a:latin typeface="Franklin Gothic Medium" panose="020B0603020102020204" pitchFamily="34" charset="0"/>
                <a:ea typeface="+mn-ea"/>
                <a:cs typeface="+mn-cs"/>
              </a:defRPr>
            </a:lvl2pPr>
            <a:lvl3pPr marL="9875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3pPr>
            <a:lvl4pPr marL="1444752" indent="0" algn="l" defTabSz="457200" rtl="0" eaLnBrk="1" latinLnBrk="0" hangingPunct="1">
              <a:lnSpc>
                <a:spcPct val="94000"/>
              </a:lnSpc>
              <a:spcBef>
                <a:spcPts val="500"/>
              </a:spcBef>
              <a:spcAft>
                <a:spcPts val="200"/>
              </a:spcAft>
              <a:buFont typeface="Franklin Gothic Book" panose="020B0503020102020204" pitchFamily="34" charset="0"/>
              <a:buNone/>
              <a:defRPr lang="en-GB" sz="2400" b="0" i="0" kern="1200" baseline="0">
                <a:solidFill>
                  <a:schemeClr val="bg2"/>
                </a:solidFill>
                <a:latin typeface="Franklin Gothic Medium" panose="020B0603020102020204" pitchFamily="34" charset="0"/>
                <a:ea typeface="+mn-ea"/>
                <a:cs typeface="+mn-cs"/>
              </a:defRPr>
            </a:lvl4pPr>
            <a:lvl5pPr marL="1901952" indent="0" algn="l" defTabSz="457200" rtl="0" eaLnBrk="1" latinLnBrk="0" hangingPunct="1">
              <a:lnSpc>
                <a:spcPct val="94000"/>
              </a:lnSpc>
              <a:spcBef>
                <a:spcPts val="500"/>
              </a:spcBef>
              <a:spcAft>
                <a:spcPts val="200"/>
              </a:spcAft>
              <a:buFont typeface="Franklin Gothic Book" panose="020B0503020102020204" pitchFamily="34" charset="0"/>
              <a:buNone/>
              <a:defRPr lang="en-US" sz="2000" b="0" i="0" kern="1200" baseline="0">
                <a:solidFill>
                  <a:schemeClr val="bg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 МАЛАВИ</a:t>
            </a:r>
          </a:p>
        </p:txBody>
      </p:sp>
      <p:sp>
        <p:nvSpPr>
          <p:cNvPr id="41" name="TextBox 40">
            <a:extLst>
              <a:ext uri="{FF2B5EF4-FFF2-40B4-BE49-F238E27FC236}">
                <a16:creationId xmlns:a16="http://schemas.microsoft.com/office/drawing/2014/main" id="{A9CCC40E-E070-A5BF-9DDD-FBA30DBFA649}"/>
              </a:ext>
            </a:extLst>
          </p:cNvPr>
          <p:cNvSpPr txBox="1"/>
          <p:nvPr/>
        </p:nvSpPr>
        <p:spPr>
          <a:xfrm>
            <a:off x="889967" y="2348971"/>
            <a:ext cx="8728184" cy="461665"/>
          </a:xfrm>
          <a:prstGeom prst="rect">
            <a:avLst/>
          </a:prstGeom>
          <a:noFill/>
        </p:spPr>
        <p:txBody>
          <a:bodyPr wrap="square">
            <a:spAutoFit/>
          </a:bodyPr>
          <a:lstStyle/>
          <a:p>
            <a:r>
              <a:rPr lang="ru-RU" sz="2400">
                <a:solidFill>
                  <a:srgbClr val="002060"/>
                </a:solidFill>
                <a:ea typeface="+mj-lt"/>
                <a:cs typeface="+mj-lt"/>
              </a:rPr>
              <a:t>МГЗС как платформа для расследования случая коррупции</a:t>
            </a:r>
          </a:p>
        </p:txBody>
      </p:sp>
    </p:spTree>
    <p:extLst>
      <p:ext uri="{BB962C8B-B14F-4D97-AF65-F5344CB8AC3E}">
        <p14:creationId xmlns:p14="http://schemas.microsoft.com/office/powerpoint/2010/main" val="2044571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642812" y="2112627"/>
            <a:ext cx="4349318" cy="1409657"/>
          </a:xfrm>
        </p:spPr>
        <p:txBody>
          <a:bodyPr/>
          <a:lstStyle/>
          <a:p>
            <a:r>
              <a:rPr lang="ru-RU" dirty="0"/>
              <a:t>Готовится новая редакция руководства!</a:t>
            </a:r>
            <a:br>
              <a:rPr lang="ru-RU" dirty="0"/>
            </a:br>
            <a:br>
              <a:rPr lang="ru-RU" dirty="0"/>
            </a:br>
            <a:r>
              <a:rPr lang="ru-RU" sz="3200" dirty="0">
                <a:latin typeface="+mj-lt"/>
              </a:rPr>
              <a:t>Ознакомьтесь с руководством на странице </a:t>
            </a:r>
            <a:r>
              <a:rPr lang="ru-RU" sz="3200" dirty="0">
                <a:latin typeface="+mj-lt"/>
                <a:hlinkClick r:id="rId3"/>
              </a:rPr>
              <a:t>eiti.org/guide</a:t>
            </a:r>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61232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E4DDE-DEFD-34B0-20C8-C7C4005ADA35}"/>
              </a:ext>
            </a:extLst>
          </p:cNvPr>
          <p:cNvSpPr>
            <a:spLocks noGrp="1"/>
          </p:cNvSpPr>
          <p:nvPr>
            <p:ph type="title"/>
          </p:nvPr>
        </p:nvSpPr>
        <p:spPr>
          <a:xfrm>
            <a:off x="642812" y="1194998"/>
            <a:ext cx="11307450" cy="671660"/>
          </a:xfrm>
        </p:spPr>
        <p:txBody>
          <a:bodyPr/>
          <a:lstStyle/>
          <a:p>
            <a:r>
              <a:rPr lang="ru-RU" dirty="0"/>
              <a:t>Коррупционные риски в добывающих отраслях</a:t>
            </a:r>
          </a:p>
        </p:txBody>
      </p:sp>
      <p:pic>
        <p:nvPicPr>
          <p:cNvPr id="4" name="Picture 3" descr="A silhouette of a crane in the sunset&#10;&#10;Description automatically generated">
            <a:extLst>
              <a:ext uri="{FF2B5EF4-FFF2-40B4-BE49-F238E27FC236}">
                <a16:creationId xmlns:a16="http://schemas.microsoft.com/office/drawing/2014/main" id="{344120BD-ED64-6673-011B-5C1843BF419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950759" y="2120284"/>
            <a:ext cx="2629911" cy="1050324"/>
          </a:xfrm>
          <a:prstGeom prst="rect">
            <a:avLst/>
          </a:prstGeom>
        </p:spPr>
      </p:pic>
      <p:pic>
        <p:nvPicPr>
          <p:cNvPr id="5" name="Picture 4" descr="A person in a suit with his arms crossed&#10;&#10;Description automatically generated">
            <a:extLst>
              <a:ext uri="{FF2B5EF4-FFF2-40B4-BE49-F238E27FC236}">
                <a16:creationId xmlns:a16="http://schemas.microsoft.com/office/drawing/2014/main" id="{43B7F36A-24B1-4C81-3EB5-C4010326D73C}"/>
              </a:ext>
            </a:extLst>
          </p:cNvPr>
          <p:cNvPicPr>
            <a:picLocks noChangeAspect="1"/>
          </p:cNvPicPr>
          <p:nvPr/>
        </p:nvPicPr>
        <p:blipFill rotWithShape="1">
          <a:blip r:embed="rId4">
            <a:extLst>
              <a:ext uri="{28A0092B-C50C-407E-A947-70E740481C1C}">
                <a14:useLocalDpi xmlns:a14="http://schemas.microsoft.com/office/drawing/2010/main"/>
              </a:ext>
            </a:extLst>
          </a:blip>
          <a:srcRect l="-199"/>
          <a:stretch/>
        </p:blipFill>
        <p:spPr>
          <a:xfrm>
            <a:off x="6174981" y="2120284"/>
            <a:ext cx="2636375" cy="1050324"/>
          </a:xfrm>
          <a:prstGeom prst="rect">
            <a:avLst/>
          </a:prstGeom>
        </p:spPr>
      </p:pic>
      <p:pic>
        <p:nvPicPr>
          <p:cNvPr id="6" name="Picture 5" descr="A person sitting at a table writing on papers&#10;&#10;Description automatically generated">
            <a:extLst>
              <a:ext uri="{FF2B5EF4-FFF2-40B4-BE49-F238E27FC236}">
                <a16:creationId xmlns:a16="http://schemas.microsoft.com/office/drawing/2014/main" id="{03821218-F061-B248-348D-C7112BC200EC}"/>
              </a:ext>
            </a:extLst>
          </p:cNvPr>
          <p:cNvPicPr>
            <a:picLocks noChangeAspect="1"/>
          </p:cNvPicPr>
          <p:nvPr/>
        </p:nvPicPr>
        <p:blipFill rotWithShape="1">
          <a:blip r:embed="rId5">
            <a:extLst>
              <a:ext uri="{28A0092B-C50C-407E-A947-70E740481C1C}">
                <a14:useLocalDpi xmlns:a14="http://schemas.microsoft.com/office/drawing/2010/main"/>
              </a:ext>
            </a:extLst>
          </a:blip>
          <a:srcRect l="-277" t="-170"/>
          <a:stretch/>
        </p:blipFill>
        <p:spPr>
          <a:xfrm>
            <a:off x="3408897" y="2120284"/>
            <a:ext cx="2629911" cy="1050324"/>
          </a:xfrm>
          <a:prstGeom prst="rect">
            <a:avLst/>
          </a:prstGeom>
        </p:spPr>
      </p:pic>
      <p:pic>
        <p:nvPicPr>
          <p:cNvPr id="7" name="Picture 6" descr="A close up of a file&#10;&#10;Description automatically generated">
            <a:extLst>
              <a:ext uri="{FF2B5EF4-FFF2-40B4-BE49-F238E27FC236}">
                <a16:creationId xmlns:a16="http://schemas.microsoft.com/office/drawing/2014/main" id="{C4D118AF-C14A-6D9F-535A-9C6248A73BF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9583" y="2120284"/>
            <a:ext cx="2629912" cy="1050324"/>
          </a:xfrm>
          <a:prstGeom prst="rect">
            <a:avLst/>
          </a:prstGeom>
        </p:spPr>
      </p:pic>
      <p:sp>
        <p:nvSpPr>
          <p:cNvPr id="8" name="Content Placeholder 2">
            <a:extLst>
              <a:ext uri="{FF2B5EF4-FFF2-40B4-BE49-F238E27FC236}">
                <a16:creationId xmlns:a16="http://schemas.microsoft.com/office/drawing/2014/main" id="{F989E97D-87ED-280E-1EE2-40E893D5E11B}"/>
              </a:ext>
            </a:extLst>
          </p:cNvPr>
          <p:cNvSpPr>
            <a:spLocks noGrp="1"/>
          </p:cNvSpPr>
          <p:nvPr>
            <p:ph idx="1"/>
          </p:nvPr>
        </p:nvSpPr>
        <p:spPr>
          <a:xfrm>
            <a:off x="642813" y="3428998"/>
            <a:ext cx="2629912" cy="2894309"/>
          </a:xfrm>
        </p:spPr>
        <p:txBody>
          <a:bodyPr>
            <a:noAutofit/>
          </a:bodyPr>
          <a:lstStyle/>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Непрозрачные условия тендеров</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Несоответствующие</a:t>
            </a:r>
            <a:b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b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торговые ориентиры</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Неравные торговые условия</a:t>
            </a:r>
          </a:p>
          <a:p>
            <a:pPr>
              <a:lnSpc>
                <a:spcPct val="80000"/>
              </a:lnSpc>
              <a:spcBef>
                <a:spcPts val="600"/>
              </a:spcBef>
              <a:defRPr/>
            </a:pPr>
            <a:r>
              <a:rPr kumimoji="0" lang="ru-RU" sz="1800" b="0" i="0" u="none" strike="noStrike" cap="none" normalizeH="0" baseline="0" noProof="0" dirty="0" err="1">
                <a:ln>
                  <a:noFill/>
                </a:ln>
                <a:solidFill>
                  <a:srgbClr val="132856"/>
                </a:solidFill>
                <a:effectLst/>
                <a:uLnTx/>
                <a:uFillTx/>
                <a:latin typeface="Franklin Gothic Book" panose="020B0503020102020204"/>
                <a:ea typeface="+mn-ea"/>
                <a:cs typeface="+mn-cs"/>
              </a:rPr>
              <a:t>Неквалифициро</a:t>
            </a: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-ванные покупатели</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panose="020B0503020102020204"/>
                <a:ea typeface="+mn-ea"/>
                <a:cs typeface="+mn-cs"/>
              </a:rPr>
              <a:t>Манипуляции с ценой</a:t>
            </a:r>
          </a:p>
        </p:txBody>
      </p:sp>
      <p:sp>
        <p:nvSpPr>
          <p:cNvPr id="9" name="Rectangle 8">
            <a:extLst>
              <a:ext uri="{FF2B5EF4-FFF2-40B4-BE49-F238E27FC236}">
                <a16:creationId xmlns:a16="http://schemas.microsoft.com/office/drawing/2014/main" id="{FE6A08C3-223A-F47C-08B9-0E634CA5193B}"/>
              </a:ext>
            </a:extLst>
          </p:cNvPr>
          <p:cNvSpPr/>
          <p:nvPr/>
        </p:nvSpPr>
        <p:spPr>
          <a:xfrm>
            <a:off x="642812" y="2125048"/>
            <a:ext cx="2629912" cy="1050324"/>
          </a:xfrm>
          <a:prstGeom prst="rect">
            <a:avLst/>
          </a:prstGeom>
          <a:solidFill>
            <a:schemeClr val="accent5">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«ПЕРВЫЕ СДЕЛКИ»</a:t>
            </a:r>
          </a:p>
        </p:txBody>
      </p:sp>
      <p:sp>
        <p:nvSpPr>
          <p:cNvPr id="10" name="Rectangle 9">
            <a:extLst>
              <a:ext uri="{FF2B5EF4-FFF2-40B4-BE49-F238E27FC236}">
                <a16:creationId xmlns:a16="http://schemas.microsoft.com/office/drawing/2014/main" id="{856660EF-F909-7F57-1DBD-B37F448D216D}"/>
              </a:ext>
            </a:extLst>
          </p:cNvPr>
          <p:cNvSpPr/>
          <p:nvPr/>
        </p:nvSpPr>
        <p:spPr>
          <a:xfrm>
            <a:off x="3412128" y="2125048"/>
            <a:ext cx="2629912" cy="1050324"/>
          </a:xfrm>
          <a:prstGeom prst="rect">
            <a:avLst/>
          </a:prstGeom>
          <a:solidFill>
            <a:srgbClr val="0090B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900" b="1">
                <a:solidFill>
                  <a:srgbClr val="FFFFFF"/>
                </a:solidFill>
              </a:rPr>
              <a:t>СБОР И ПОТОКИ ДОХОДОВ</a:t>
            </a:r>
          </a:p>
        </p:txBody>
      </p:sp>
      <p:sp>
        <p:nvSpPr>
          <p:cNvPr id="11" name="Rectangle 10">
            <a:extLst>
              <a:ext uri="{FF2B5EF4-FFF2-40B4-BE49-F238E27FC236}">
                <a16:creationId xmlns:a16="http://schemas.microsoft.com/office/drawing/2014/main" id="{EF29E5AF-310D-1630-4F7B-F10A6F3367D3}"/>
              </a:ext>
            </a:extLst>
          </p:cNvPr>
          <p:cNvSpPr/>
          <p:nvPr/>
        </p:nvSpPr>
        <p:spPr>
          <a:xfrm>
            <a:off x="6181444" y="2125048"/>
            <a:ext cx="2629912" cy="1050324"/>
          </a:xfrm>
          <a:prstGeom prst="rect">
            <a:avLst/>
          </a:prstGeom>
          <a:solidFill>
            <a:schemeClr val="accent6">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ПЛАТЕЖИ НА СУБНАЦИОНАЛЬНОМ УРОВНЕ</a:t>
            </a:r>
          </a:p>
        </p:txBody>
      </p:sp>
      <p:sp>
        <p:nvSpPr>
          <p:cNvPr id="12" name="Rectangle 11">
            <a:extLst>
              <a:ext uri="{FF2B5EF4-FFF2-40B4-BE49-F238E27FC236}">
                <a16:creationId xmlns:a16="http://schemas.microsoft.com/office/drawing/2014/main" id="{3512EFDB-1031-BD39-121F-1C27C4882CD9}"/>
              </a:ext>
            </a:extLst>
          </p:cNvPr>
          <p:cNvSpPr/>
          <p:nvPr/>
        </p:nvSpPr>
        <p:spPr>
          <a:xfrm>
            <a:off x="8950759" y="2125048"/>
            <a:ext cx="2629912" cy="1050324"/>
          </a:xfrm>
          <a:prstGeom prst="rect">
            <a:avLst/>
          </a:prstGeom>
          <a:solidFill>
            <a:srgbClr val="89AA2E">
              <a:alpha val="7986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b="1">
                <a:solidFill>
                  <a:srgbClr val="FFFFFF"/>
                </a:solidFill>
              </a:rPr>
              <a:t>ЭНЕРГЕТИЧЕСКИЙ ПЕРЕХОД</a:t>
            </a:r>
          </a:p>
        </p:txBody>
      </p:sp>
      <p:sp>
        <p:nvSpPr>
          <p:cNvPr id="13" name="Content Placeholder 2">
            <a:extLst>
              <a:ext uri="{FF2B5EF4-FFF2-40B4-BE49-F238E27FC236}">
                <a16:creationId xmlns:a16="http://schemas.microsoft.com/office/drawing/2014/main" id="{4B0D3069-5A78-D03D-315F-7B6BCFE70896}"/>
              </a:ext>
            </a:extLst>
          </p:cNvPr>
          <p:cNvSpPr txBox="1">
            <a:spLocks/>
          </p:cNvSpPr>
          <p:nvPr/>
        </p:nvSpPr>
        <p:spPr>
          <a:xfrm>
            <a:off x="3412128" y="3428998"/>
            <a:ext cx="2629912" cy="2894309"/>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Хищение средств</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Отмывание денег</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Выставление фиктивных счетов-фактур</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Занижение сумм</a:t>
            </a:r>
            <a:br>
              <a:rPr kumimoji="0" lang="ru-RU" sz="1800" b="0" i="0" u="none" strike="noStrike" cap="none" normalizeH="0" baseline="0" noProof="0" dirty="0">
                <a:ln>
                  <a:noFill/>
                </a:ln>
                <a:solidFill>
                  <a:srgbClr val="132856"/>
                </a:solidFill>
                <a:effectLst/>
                <a:uLnTx/>
                <a:uFillTx/>
                <a:latin typeface="Franklin Gothic Book"/>
                <a:ea typeface="+mn-ea"/>
                <a:cs typeface="+mn-cs"/>
              </a:rPr>
            </a:br>
            <a:r>
              <a:rPr kumimoji="0" lang="ru-RU" sz="1800" b="0" i="0" u="none" strike="noStrike" cap="none" normalizeH="0" baseline="0" noProof="0" dirty="0">
                <a:ln>
                  <a:noFill/>
                </a:ln>
                <a:solidFill>
                  <a:srgbClr val="132856"/>
                </a:solidFill>
                <a:effectLst/>
                <a:uLnTx/>
                <a:uFillTx/>
                <a:latin typeface="Franklin Gothic Book"/>
                <a:ea typeface="+mn-ea"/>
                <a:cs typeface="+mn-cs"/>
              </a:rPr>
              <a:t>и уклонение от уплаты налогов</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Невыгодные</a:t>
            </a:r>
            <a:br>
              <a:rPr kumimoji="0" lang="ru-RU" sz="1800" b="0" i="0" u="none" strike="noStrike" cap="none" normalizeH="0" baseline="0" noProof="0" dirty="0">
                <a:ln>
                  <a:noFill/>
                </a:ln>
                <a:solidFill>
                  <a:srgbClr val="132856"/>
                </a:solidFill>
                <a:effectLst/>
                <a:uLnTx/>
                <a:uFillTx/>
                <a:latin typeface="Franklin Gothic Book"/>
                <a:ea typeface="+mn-ea"/>
                <a:cs typeface="+mn-cs"/>
              </a:rPr>
            </a:br>
            <a:r>
              <a:rPr kumimoji="0" lang="ru-RU" sz="1800" b="0" i="0" u="none" strike="noStrike" cap="none" normalizeH="0" baseline="0" noProof="0" dirty="0">
                <a:ln>
                  <a:noFill/>
                </a:ln>
                <a:solidFill>
                  <a:srgbClr val="132856"/>
                </a:solidFill>
                <a:effectLst/>
                <a:uLnTx/>
                <a:uFillTx/>
                <a:latin typeface="Franklin Gothic Book"/>
                <a:ea typeface="+mn-ea"/>
                <a:cs typeface="+mn-cs"/>
              </a:rPr>
              <a:t>налоговые льготы </a:t>
            </a:r>
          </a:p>
        </p:txBody>
      </p:sp>
      <p:sp>
        <p:nvSpPr>
          <p:cNvPr id="14" name="Content Placeholder 2">
            <a:extLst>
              <a:ext uri="{FF2B5EF4-FFF2-40B4-BE49-F238E27FC236}">
                <a16:creationId xmlns:a16="http://schemas.microsoft.com/office/drawing/2014/main" id="{B4C18848-5628-9F2F-9CA2-6C024FAF5243}"/>
              </a:ext>
            </a:extLst>
          </p:cNvPr>
          <p:cNvSpPr txBox="1">
            <a:spLocks/>
          </p:cNvSpPr>
          <p:nvPr/>
        </p:nvSpPr>
        <p:spPr>
          <a:xfrm>
            <a:off x="6181444" y="3428998"/>
            <a:ext cx="2629912" cy="289430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lang="ru-RU" sz="1800" dirty="0">
                <a:latin typeface="Franklin Gothic Book"/>
              </a:rPr>
              <a:t>Хищение средств</a:t>
            </a:r>
          </a:p>
          <a:p>
            <a:pPr>
              <a:lnSpc>
                <a:spcPct val="80000"/>
              </a:lnSpc>
              <a:spcBef>
                <a:spcPts val="600"/>
              </a:spcBef>
              <a:defRPr/>
            </a:pPr>
            <a:r>
              <a:rPr lang="ru-RU" sz="1800" dirty="0">
                <a:latin typeface="Franklin Gothic Book"/>
              </a:rPr>
              <a:t>Нецелевое расходование средств</a:t>
            </a:r>
          </a:p>
          <a:p>
            <a:pPr>
              <a:lnSpc>
                <a:spcPct val="80000"/>
              </a:lnSpc>
              <a:spcBef>
                <a:spcPts val="600"/>
              </a:spcBef>
              <a:defRPr/>
            </a:pPr>
            <a:r>
              <a:rPr lang="ru-RU" sz="1800" dirty="0">
                <a:latin typeface="Franklin Gothic Book"/>
              </a:rPr>
              <a:t>Непрозрачные механизмы</a:t>
            </a:r>
            <a:br>
              <a:rPr lang="ru-RU" sz="1800" dirty="0">
                <a:latin typeface="Franklin Gothic Book"/>
              </a:rPr>
            </a:br>
            <a:r>
              <a:rPr lang="ru-RU" sz="1800" dirty="0">
                <a:latin typeface="Franklin Gothic Book"/>
              </a:rPr>
              <a:t>перечисления средств  </a:t>
            </a:r>
          </a:p>
        </p:txBody>
      </p:sp>
      <p:sp>
        <p:nvSpPr>
          <p:cNvPr id="15" name="Content Placeholder 2">
            <a:extLst>
              <a:ext uri="{FF2B5EF4-FFF2-40B4-BE49-F238E27FC236}">
                <a16:creationId xmlns:a16="http://schemas.microsoft.com/office/drawing/2014/main" id="{3D11A196-4AA7-8407-24C6-D9E782FEF38E}"/>
              </a:ext>
            </a:extLst>
          </p:cNvPr>
          <p:cNvSpPr txBox="1">
            <a:spLocks/>
          </p:cNvSpPr>
          <p:nvPr/>
        </p:nvSpPr>
        <p:spPr>
          <a:xfrm>
            <a:off x="8950758" y="3428998"/>
            <a:ext cx="2999503" cy="2894309"/>
          </a:xfrm>
          <a:prstGeom prst="rect">
            <a:avLst/>
          </a:prstGeom>
        </p:spPr>
        <p:txBody>
          <a:bodyPr vert="horz" wrap="square"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8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Несправедливые льготы</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Неформальная деятельность</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Ускоренные процедуры ведения переговоров </a:t>
            </a:r>
            <a:br>
              <a:rPr kumimoji="0" lang="ru-RU" sz="1800" b="0" i="0" u="none" strike="noStrike" cap="none" normalizeH="0" baseline="0" noProof="0" dirty="0">
                <a:ln>
                  <a:noFill/>
                </a:ln>
                <a:solidFill>
                  <a:srgbClr val="132856"/>
                </a:solidFill>
                <a:effectLst/>
                <a:uLnTx/>
                <a:uFillTx/>
                <a:latin typeface="Franklin Gothic Book"/>
                <a:ea typeface="+mn-ea"/>
                <a:cs typeface="+mn-cs"/>
              </a:rPr>
            </a:br>
            <a:r>
              <a:rPr kumimoji="0" lang="ru-RU" sz="1800" b="0" i="0" u="none" strike="noStrike" cap="none" normalizeH="0" baseline="0" noProof="0" dirty="0">
                <a:ln>
                  <a:noFill/>
                </a:ln>
                <a:solidFill>
                  <a:srgbClr val="132856"/>
                </a:solidFill>
                <a:effectLst/>
                <a:uLnTx/>
                <a:uFillTx/>
                <a:latin typeface="Franklin Gothic Book"/>
                <a:ea typeface="+mn-ea"/>
                <a:cs typeface="+mn-cs"/>
              </a:rPr>
              <a:t>и выдачи лицензий</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Обход законодательства</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Ограниченные процедуры должной осмотрительности </a:t>
            </a:r>
          </a:p>
          <a:p>
            <a:pPr>
              <a:lnSpc>
                <a:spcPct val="80000"/>
              </a:lnSpc>
              <a:spcBef>
                <a:spcPts val="600"/>
              </a:spcBef>
              <a:defRPr/>
            </a:pPr>
            <a:r>
              <a:rPr kumimoji="0" lang="ru-RU" sz="1800" b="0" i="0" u="none" strike="noStrike" cap="none" normalizeH="0" baseline="0" noProof="0" dirty="0">
                <a:ln>
                  <a:noFill/>
                </a:ln>
                <a:solidFill>
                  <a:srgbClr val="132856"/>
                </a:solidFill>
                <a:effectLst/>
                <a:uLnTx/>
                <a:uFillTx/>
                <a:latin typeface="Franklin Gothic Book"/>
                <a:ea typeface="+mn-ea"/>
                <a:cs typeface="+mn-cs"/>
              </a:rPr>
              <a:t>Коррумпированная спекуляция резервами</a:t>
            </a:r>
          </a:p>
        </p:txBody>
      </p:sp>
    </p:spTree>
    <p:extLst>
      <p:ext uri="{BB962C8B-B14F-4D97-AF65-F5344CB8AC3E}">
        <p14:creationId xmlns:p14="http://schemas.microsoft.com/office/powerpoint/2010/main" val="664937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A4FA-5DB4-71CD-73F8-09B1E4A32E77}"/>
              </a:ext>
            </a:extLst>
          </p:cNvPr>
          <p:cNvSpPr>
            <a:spLocks noGrp="1"/>
          </p:cNvSpPr>
          <p:nvPr>
            <p:ph type="title"/>
          </p:nvPr>
        </p:nvSpPr>
        <p:spPr/>
        <p:txBody>
          <a:bodyPr/>
          <a:lstStyle/>
          <a:p>
            <a:r>
              <a:rPr lang="ru-RU"/>
              <a:t>Инструменты и ресурсы</a:t>
            </a:r>
          </a:p>
        </p:txBody>
      </p:sp>
      <p:sp>
        <p:nvSpPr>
          <p:cNvPr id="3" name="Content Placeholder 2">
            <a:extLst>
              <a:ext uri="{FF2B5EF4-FFF2-40B4-BE49-F238E27FC236}">
                <a16:creationId xmlns:a16="http://schemas.microsoft.com/office/drawing/2014/main" id="{D4A60E9F-BF43-DD57-5072-F70FBA412EE4}"/>
              </a:ext>
            </a:extLst>
          </p:cNvPr>
          <p:cNvSpPr>
            <a:spLocks noGrp="1"/>
          </p:cNvSpPr>
          <p:nvPr>
            <p:ph idx="1"/>
          </p:nvPr>
        </p:nvSpPr>
        <p:spPr>
          <a:xfrm>
            <a:off x="642812" y="2019792"/>
            <a:ext cx="7017162" cy="4381008"/>
          </a:xfrm>
        </p:spPr>
        <p:txBody>
          <a:bodyPr lIns="0">
            <a:normAutofit fontScale="92500" lnSpcReduction="20000"/>
          </a:bodyPr>
          <a:lstStyle/>
          <a:p>
            <a:pPr marL="988060" lvl="1" indent="-457200">
              <a:buFont typeface="Wingdings" pitchFamily="2" charset="2"/>
              <a:buChar char="§"/>
            </a:pPr>
            <a:r>
              <a:rPr lang="ru-RU" sz="2800" i="0">
                <a:latin typeface="Franklin Gothic Book"/>
                <a:hlinkClick r:id="rId3"/>
              </a:rPr>
              <a:t>Руководство ИПДО по борьбе с коррупцией</a:t>
            </a:r>
          </a:p>
          <a:p>
            <a:pPr marL="988060" lvl="1" indent="-457200">
              <a:buFont typeface="Wingdings" pitchFamily="2" charset="2"/>
              <a:buChar char="§"/>
            </a:pPr>
            <a:r>
              <a:rPr lang="ru-RU" sz="2800" i="0">
                <a:latin typeface="Franklin Gothic Book"/>
                <a:hlinkClick r:id="rId4"/>
              </a:rPr>
              <a:t>Руководство NRGI об использовании Стандарта ИПДО субъектами противодействия коррупции </a:t>
            </a:r>
          </a:p>
          <a:p>
            <a:pPr marL="988060" lvl="1" indent="-457200">
              <a:buFont typeface="Wingdings" pitchFamily="2" charset="2"/>
              <a:buChar char="§"/>
            </a:pPr>
            <a:r>
              <a:rPr lang="ru-RU" sz="2800" i="0">
                <a:latin typeface="Franklin Gothic Book"/>
                <a:hlinkClick r:id="rId5"/>
              </a:rPr>
              <a:t>Роль ИПДО в противодействии коррупции</a:t>
            </a:r>
          </a:p>
          <a:p>
            <a:pPr marL="988060" lvl="1" indent="-457200">
              <a:buFont typeface="Wingdings" pitchFamily="2" charset="2"/>
              <a:buChar char="§"/>
            </a:pPr>
            <a:r>
              <a:rPr lang="ru-RU" sz="2800" i="0">
                <a:latin typeface="Franklin Gothic Book"/>
                <a:hlinkClick r:id="rId6"/>
              </a:rPr>
              <a:t>Who benefits? How company ownership data is used to detect and prevent corruption («Кому это выгодно? Как использовать данные о владельцах компаний для выявления и предотвращения коррупции»)</a:t>
            </a:r>
          </a:p>
          <a:p>
            <a:pPr>
              <a:buFont typeface="Wingdings" pitchFamily="2" charset="2"/>
              <a:buChar char="§"/>
            </a:pPr>
            <a:endParaRPr lang="en-NO" sz="1800"/>
          </a:p>
          <a:p>
            <a:pPr>
              <a:buFont typeface="Wingdings" pitchFamily="2" charset="2"/>
              <a:buChar char="§"/>
            </a:pPr>
            <a:endParaRPr lang="en-NO"/>
          </a:p>
        </p:txBody>
      </p:sp>
      <p:pic>
        <p:nvPicPr>
          <p:cNvPr id="4" name="Picture 3" descr="A person holding a handful of rocks&#10;&#10;Description automatically generated">
            <a:extLst>
              <a:ext uri="{FF2B5EF4-FFF2-40B4-BE49-F238E27FC236}">
                <a16:creationId xmlns:a16="http://schemas.microsoft.com/office/drawing/2014/main" id="{871D00F5-CEB9-764C-793F-8F9A1AD447EF}"/>
              </a:ext>
            </a:extLst>
          </p:cNvPr>
          <p:cNvPicPr>
            <a:picLocks noChangeAspect="1"/>
          </p:cNvPicPr>
          <p:nvPr/>
        </p:nvPicPr>
        <p:blipFill>
          <a:blip r:embed="rId7"/>
          <a:stretch>
            <a:fillRect/>
          </a:stretch>
        </p:blipFill>
        <p:spPr>
          <a:xfrm>
            <a:off x="8085007" y="1686776"/>
            <a:ext cx="3157616" cy="4376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6914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a:xfrm>
            <a:off x="2199503" y="4293929"/>
            <a:ext cx="9349062" cy="744996"/>
          </a:xfrm>
        </p:spPr>
        <p:txBody>
          <a:bodyPr/>
          <a:lstStyle/>
          <a:p>
            <a:pPr marL="0" indent="0" algn="l" defTabSz="914400" rtl="0" eaLnBrk="1" latinLnBrk="0" hangingPunct="1">
              <a:lnSpc>
                <a:spcPct val="94000"/>
              </a:lnSpc>
              <a:spcBef>
                <a:spcPts val="1000"/>
              </a:spcBef>
              <a:spcAft>
                <a:spcPts val="200"/>
              </a:spcAft>
              <a:buFontTx/>
              <a:buNone/>
            </a:pPr>
            <a:r>
              <a:rPr lang="ru-RU" dirty="0"/>
              <a:t>Благодарим за внимание!</a:t>
            </a:r>
            <a:endParaRPr lang="nb-NO" dirty="0"/>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ru-RU" sz="1100" b="1" i="0" baseline="0">
                <a:solidFill>
                  <a:srgbClr val="FFFFFF"/>
                </a:solidFill>
                <a:latin typeface="Franklin Gothic Demi" panose="020B0603020102020204" pitchFamily="34" charset="0"/>
                <a:ea typeface="ＭＳ Ｐゴシック" charset="0"/>
                <a:cs typeface="ＭＳ Ｐゴシック" charset="0"/>
              </a:rPr>
              <a:t>ЭЛ. ПОЧТА</a:t>
            </a:r>
            <a:r>
              <a:rPr lang="ru-RU" sz="1400" b="1" i="0">
                <a:solidFill>
                  <a:srgbClr val="FFFFFF"/>
                </a:solidFill>
                <a:latin typeface="Franklin Gothic Demi" panose="020B0603020102020204" pitchFamily="34" charset="0"/>
                <a:ea typeface="ＭＳ Ｐゴシック" charset="0"/>
                <a:cs typeface="ＭＳ Ｐゴシック" charset="0"/>
              </a:rPr>
              <a:t> </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secretariat@eiti.org </a:t>
            </a:r>
            <a:r>
              <a:rPr lang="ru-RU" sz="1100" b="1" i="0" baseline="0">
                <a:solidFill>
                  <a:srgbClr val="FFFFFF"/>
                </a:solidFill>
                <a:latin typeface="Franklin Gothic Demi" panose="020B0603020102020204" pitchFamily="34" charset="0"/>
                <a:ea typeface="ＭＳ Ｐゴシック" charset="0"/>
                <a:cs typeface="ＭＳ Ｐゴシック" charset="0"/>
              </a:rPr>
              <a:t>ТЕЛ.</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ru-RU" sz="1100" b="1" i="0" baseline="0">
                <a:solidFill>
                  <a:srgbClr val="FFFFFF"/>
                </a:solidFill>
              </a:rPr>
              <a:t>АДРЕС</a:t>
            </a:r>
            <a:r>
              <a:rPr lang="ru-RU" sz="1100" i="0" baseline="0">
                <a:solidFill>
                  <a:srgbClr val="FFFFFF"/>
                </a:solidFill>
              </a:rPr>
              <a:t> </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EITI International Secretariat, Rådhusgata 26, 0151 Oslo, Norway</a:t>
            </a:r>
          </a:p>
        </p:txBody>
      </p:sp>
    </p:spTree>
    <p:extLst>
      <p:ext uri="{BB962C8B-B14F-4D97-AF65-F5344CB8AC3E}">
        <p14:creationId xmlns:p14="http://schemas.microsoft.com/office/powerpoint/2010/main" val="1064122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A310BA-6A4C-D5C7-7A87-8EB0266A1E62}"/>
              </a:ext>
            </a:extLst>
          </p:cNvPr>
          <p:cNvGrpSpPr/>
          <p:nvPr/>
        </p:nvGrpSpPr>
        <p:grpSpPr>
          <a:xfrm>
            <a:off x="777509" y="1986294"/>
            <a:ext cx="10972797" cy="4794012"/>
            <a:chOff x="805218" y="1896235"/>
            <a:chExt cx="10972797" cy="4794012"/>
          </a:xfrm>
        </p:grpSpPr>
        <p:pic>
          <p:nvPicPr>
            <p:cNvPr id="8" name="Picture 7">
              <a:extLst>
                <a:ext uri="{FF2B5EF4-FFF2-40B4-BE49-F238E27FC236}">
                  <a16:creationId xmlns:a16="http://schemas.microsoft.com/office/drawing/2014/main" id="{FCD58AF4-6C19-5046-B54B-C13A28367050}"/>
                </a:ext>
              </a:extLst>
            </p:cNvPr>
            <p:cNvPicPr>
              <a:picLocks noChangeAspect="1"/>
            </p:cNvPicPr>
            <p:nvPr/>
          </p:nvPicPr>
          <p:blipFill>
            <a:blip r:embed="rId3"/>
            <a:stretch>
              <a:fillRect/>
            </a:stretch>
          </p:blipFill>
          <p:spPr>
            <a:xfrm>
              <a:off x="1091923" y="2429435"/>
              <a:ext cx="10008154" cy="989178"/>
            </a:xfrm>
            <a:prstGeom prst="rect">
              <a:avLst/>
            </a:prstGeom>
          </p:spPr>
        </p:pic>
        <p:sp>
          <p:nvSpPr>
            <p:cNvPr id="9" name="Rectangle 8">
              <a:extLst>
                <a:ext uri="{FF2B5EF4-FFF2-40B4-BE49-F238E27FC236}">
                  <a16:creationId xmlns:a16="http://schemas.microsoft.com/office/drawing/2014/main" id="{F533B99B-86B2-E543-82AE-0109822690E0}"/>
                </a:ext>
              </a:extLst>
            </p:cNvPr>
            <p:cNvSpPr/>
            <p:nvPr/>
          </p:nvSpPr>
          <p:spPr>
            <a:xfrm>
              <a:off x="2333767" y="2060801"/>
              <a:ext cx="7588155" cy="2374718"/>
            </a:xfrm>
            <a:prstGeom prst="rect">
              <a:avLst/>
            </a:prstGeom>
            <a:noFill/>
            <a:ln w="28575">
              <a:solidFill>
                <a:srgbClr val="0090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F0FFF90-4C75-A848-B1F8-50BC13786B11}"/>
                </a:ext>
              </a:extLst>
            </p:cNvPr>
            <p:cNvSpPr txBox="1"/>
            <p:nvPr/>
          </p:nvSpPr>
          <p:spPr>
            <a:xfrm>
              <a:off x="805218" y="3571822"/>
              <a:ext cx="1364776" cy="615553"/>
            </a:xfrm>
            <a:prstGeom prst="rect">
              <a:avLst/>
            </a:prstGeom>
            <a:noFill/>
          </p:spPr>
          <p:txBody>
            <a:bodyPr wrap="square" rtlCol="0">
              <a:spAutoFit/>
            </a:bodyPr>
            <a:lstStyle/>
            <a:p>
              <a:pPr algn="ctr"/>
              <a:r>
                <a:rPr lang="ru-RU" sz="1700" b="1" dirty="0">
                  <a:solidFill>
                    <a:srgbClr val="002157"/>
                  </a:solidFill>
                </a:rPr>
                <a:t>Природные ресурсы</a:t>
              </a:r>
            </a:p>
          </p:txBody>
        </p:sp>
        <p:sp>
          <p:nvSpPr>
            <p:cNvPr id="11" name="TextBox 10">
              <a:extLst>
                <a:ext uri="{FF2B5EF4-FFF2-40B4-BE49-F238E27FC236}">
                  <a16:creationId xmlns:a16="http://schemas.microsoft.com/office/drawing/2014/main" id="{AB81A546-2291-8742-A481-C5F14B554660}"/>
                </a:ext>
              </a:extLst>
            </p:cNvPr>
            <p:cNvSpPr txBox="1"/>
            <p:nvPr/>
          </p:nvSpPr>
          <p:spPr>
            <a:xfrm>
              <a:off x="2361069" y="3602600"/>
              <a:ext cx="1364776" cy="553998"/>
            </a:xfrm>
            <a:prstGeom prst="rect">
              <a:avLst/>
            </a:prstGeom>
            <a:noFill/>
          </p:spPr>
          <p:txBody>
            <a:bodyPr wrap="square" rtlCol="0">
              <a:spAutoFit/>
            </a:bodyPr>
            <a:lstStyle/>
            <a:p>
              <a:pPr algn="ctr"/>
              <a:r>
                <a:rPr lang="ru-RU" sz="1500" b="1" dirty="0">
                  <a:solidFill>
                    <a:srgbClr val="002157"/>
                  </a:solidFill>
                </a:rPr>
                <a:t>Контракты</a:t>
              </a:r>
              <a:br>
                <a:rPr lang="ru-RU" sz="1500" b="1" dirty="0">
                  <a:solidFill>
                    <a:srgbClr val="002157"/>
                  </a:solidFill>
                </a:rPr>
              </a:br>
              <a:r>
                <a:rPr lang="ru-RU" sz="1500" b="1" dirty="0">
                  <a:solidFill>
                    <a:srgbClr val="002157"/>
                  </a:solidFill>
                </a:rPr>
                <a:t>и лицензии</a:t>
              </a:r>
            </a:p>
          </p:txBody>
        </p:sp>
        <p:sp>
          <p:nvSpPr>
            <p:cNvPr id="13" name="TextBox 12">
              <a:extLst>
                <a:ext uri="{FF2B5EF4-FFF2-40B4-BE49-F238E27FC236}">
                  <a16:creationId xmlns:a16="http://schemas.microsoft.com/office/drawing/2014/main" id="{43D03772-8161-774C-9039-D41326FD4136}"/>
                </a:ext>
              </a:extLst>
            </p:cNvPr>
            <p:cNvSpPr txBox="1"/>
            <p:nvPr/>
          </p:nvSpPr>
          <p:spPr>
            <a:xfrm>
              <a:off x="3780437" y="3725710"/>
              <a:ext cx="1364776" cy="323165"/>
            </a:xfrm>
            <a:prstGeom prst="rect">
              <a:avLst/>
            </a:prstGeom>
            <a:noFill/>
          </p:spPr>
          <p:txBody>
            <a:bodyPr wrap="square" rtlCol="0">
              <a:spAutoFit/>
            </a:bodyPr>
            <a:lstStyle/>
            <a:p>
              <a:pPr algn="ctr"/>
              <a:r>
                <a:rPr lang="ru-RU" sz="1500" b="1">
                  <a:solidFill>
                    <a:srgbClr val="002157"/>
                  </a:solidFill>
                </a:rPr>
                <a:t>Добыча</a:t>
              </a:r>
            </a:p>
          </p:txBody>
        </p:sp>
        <p:sp>
          <p:nvSpPr>
            <p:cNvPr id="14" name="TextBox 13">
              <a:extLst>
                <a:ext uri="{FF2B5EF4-FFF2-40B4-BE49-F238E27FC236}">
                  <a16:creationId xmlns:a16="http://schemas.microsoft.com/office/drawing/2014/main" id="{D6F78CFA-1511-694F-BB7C-6841926FCB16}"/>
                </a:ext>
              </a:extLst>
            </p:cNvPr>
            <p:cNvSpPr txBox="1"/>
            <p:nvPr/>
          </p:nvSpPr>
          <p:spPr>
            <a:xfrm>
              <a:off x="5240746" y="3602600"/>
              <a:ext cx="1364776" cy="323165"/>
            </a:xfrm>
            <a:prstGeom prst="rect">
              <a:avLst/>
            </a:prstGeom>
            <a:noFill/>
          </p:spPr>
          <p:txBody>
            <a:bodyPr wrap="square" rtlCol="0">
              <a:spAutoFit/>
            </a:bodyPr>
            <a:lstStyle/>
            <a:p>
              <a:pPr algn="ctr"/>
              <a:r>
                <a:rPr lang="ru-RU" sz="1500" b="1">
                  <a:solidFill>
                    <a:srgbClr val="002157"/>
                  </a:solidFill>
                </a:rPr>
                <a:t>Сбор доходов</a:t>
              </a:r>
            </a:p>
          </p:txBody>
        </p:sp>
        <p:sp>
          <p:nvSpPr>
            <p:cNvPr id="15" name="TextBox 14">
              <a:extLst>
                <a:ext uri="{FF2B5EF4-FFF2-40B4-BE49-F238E27FC236}">
                  <a16:creationId xmlns:a16="http://schemas.microsoft.com/office/drawing/2014/main" id="{32498503-1D5E-1645-94BA-E31022285E52}"/>
                </a:ext>
              </a:extLst>
            </p:cNvPr>
            <p:cNvSpPr txBox="1"/>
            <p:nvPr/>
          </p:nvSpPr>
          <p:spPr>
            <a:xfrm>
              <a:off x="6605521" y="3602600"/>
              <a:ext cx="1650240" cy="553998"/>
            </a:xfrm>
            <a:prstGeom prst="rect">
              <a:avLst/>
            </a:prstGeom>
            <a:noFill/>
          </p:spPr>
          <p:txBody>
            <a:bodyPr wrap="square" rtlCol="0">
              <a:spAutoFit/>
            </a:bodyPr>
            <a:lstStyle/>
            <a:p>
              <a:pPr algn="ctr"/>
              <a:r>
                <a:rPr lang="ru-RU" sz="1500" b="1" dirty="0">
                  <a:solidFill>
                    <a:srgbClr val="002157"/>
                  </a:solidFill>
                </a:rPr>
                <a:t>Распределение доходов</a:t>
              </a:r>
            </a:p>
          </p:txBody>
        </p:sp>
        <p:sp>
          <p:nvSpPr>
            <p:cNvPr id="16" name="TextBox 15">
              <a:extLst>
                <a:ext uri="{FF2B5EF4-FFF2-40B4-BE49-F238E27FC236}">
                  <a16:creationId xmlns:a16="http://schemas.microsoft.com/office/drawing/2014/main" id="{C067FE01-7C71-0E47-9BC3-D6B190FAAD32}"/>
                </a:ext>
              </a:extLst>
            </p:cNvPr>
            <p:cNvSpPr txBox="1"/>
            <p:nvPr/>
          </p:nvSpPr>
          <p:spPr>
            <a:xfrm>
              <a:off x="8180693" y="3479489"/>
              <a:ext cx="1650240" cy="1015663"/>
            </a:xfrm>
            <a:prstGeom prst="rect">
              <a:avLst/>
            </a:prstGeom>
            <a:noFill/>
          </p:spPr>
          <p:txBody>
            <a:bodyPr wrap="square" rtlCol="0">
              <a:spAutoFit/>
            </a:bodyPr>
            <a:lstStyle/>
            <a:p>
              <a:pPr algn="ctr"/>
              <a:r>
                <a:rPr lang="ru-RU" sz="1500" b="1" dirty="0">
                  <a:solidFill>
                    <a:srgbClr val="002157"/>
                  </a:solidFill>
                </a:rPr>
                <a:t>Затраты на социально-экономические нужды</a:t>
              </a:r>
            </a:p>
          </p:txBody>
        </p:sp>
        <p:sp>
          <p:nvSpPr>
            <p:cNvPr id="17" name="TextBox 16">
              <a:extLst>
                <a:ext uri="{FF2B5EF4-FFF2-40B4-BE49-F238E27FC236}">
                  <a16:creationId xmlns:a16="http://schemas.microsoft.com/office/drawing/2014/main" id="{270FE1A6-5D0A-2F44-8361-DD2352A5C854}"/>
                </a:ext>
              </a:extLst>
            </p:cNvPr>
            <p:cNvSpPr txBox="1"/>
            <p:nvPr/>
          </p:nvSpPr>
          <p:spPr>
            <a:xfrm>
              <a:off x="9956038" y="3562037"/>
              <a:ext cx="1821977" cy="615553"/>
            </a:xfrm>
            <a:prstGeom prst="rect">
              <a:avLst/>
            </a:prstGeom>
            <a:noFill/>
          </p:spPr>
          <p:txBody>
            <a:bodyPr wrap="square" rtlCol="0">
              <a:spAutoFit/>
            </a:bodyPr>
            <a:lstStyle/>
            <a:p>
              <a:pPr algn="ctr"/>
              <a:r>
                <a:rPr lang="ru-RU" sz="1700" b="1" dirty="0">
                  <a:solidFill>
                    <a:srgbClr val="002157"/>
                  </a:solidFill>
                </a:rPr>
                <a:t>Выгоды для общественности</a:t>
              </a:r>
            </a:p>
          </p:txBody>
        </p:sp>
        <p:sp>
          <p:nvSpPr>
            <p:cNvPr id="18" name="TextBox 17">
              <a:extLst>
                <a:ext uri="{FF2B5EF4-FFF2-40B4-BE49-F238E27FC236}">
                  <a16:creationId xmlns:a16="http://schemas.microsoft.com/office/drawing/2014/main" id="{EC507B7D-A7A3-034D-AA8D-C96DE257A515}"/>
                </a:ext>
              </a:extLst>
            </p:cNvPr>
            <p:cNvSpPr txBox="1"/>
            <p:nvPr/>
          </p:nvSpPr>
          <p:spPr>
            <a:xfrm>
              <a:off x="4749423" y="1896235"/>
              <a:ext cx="2756842" cy="369332"/>
            </a:xfrm>
            <a:prstGeom prst="rect">
              <a:avLst/>
            </a:prstGeom>
            <a:solidFill>
              <a:srgbClr val="FFFFFF"/>
            </a:solidFill>
            <a:ln>
              <a:solidFill>
                <a:srgbClr val="FFFFFF"/>
              </a:solidFill>
            </a:ln>
          </p:spPr>
          <p:txBody>
            <a:bodyPr wrap="square" rtlCol="0">
              <a:spAutoFit/>
            </a:bodyPr>
            <a:lstStyle/>
            <a:p>
              <a:pPr algn="ctr"/>
              <a:r>
                <a:rPr lang="ru-RU" b="1">
                  <a:solidFill>
                    <a:srgbClr val="0090BF"/>
                  </a:solidFill>
                </a:rPr>
                <a:t>Охват Стандарта ИПДО</a:t>
              </a:r>
            </a:p>
          </p:txBody>
        </p:sp>
        <p:cxnSp>
          <p:nvCxnSpPr>
            <p:cNvPr id="20" name="Elbow Connector 19">
              <a:extLst>
                <a:ext uri="{FF2B5EF4-FFF2-40B4-BE49-F238E27FC236}">
                  <a16:creationId xmlns:a16="http://schemas.microsoft.com/office/drawing/2014/main" id="{5E3B7E42-ABE4-1345-8737-9F8F437CCCA9}"/>
                </a:ext>
              </a:extLst>
            </p:cNvPr>
            <p:cNvCxnSpPr>
              <a:cxnSpLocks/>
              <a:stCxn id="11" idx="2"/>
              <a:endCxn id="23" idx="0"/>
            </p:cNvCxnSpPr>
            <p:nvPr/>
          </p:nvCxnSpPr>
          <p:spPr>
            <a:xfrm rot="5400000">
              <a:off x="1968778" y="3922797"/>
              <a:ext cx="840878" cy="1308480"/>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1B9DDCA-8C2B-4649-B407-991EAE1CFE7A}"/>
                </a:ext>
              </a:extLst>
            </p:cNvPr>
            <p:cNvSpPr txBox="1"/>
            <p:nvPr/>
          </p:nvSpPr>
          <p:spPr>
            <a:xfrm>
              <a:off x="880282" y="4997476"/>
              <a:ext cx="1709389" cy="1092607"/>
            </a:xfrm>
            <a:prstGeom prst="rect">
              <a:avLst/>
            </a:prstGeom>
            <a:noFill/>
          </p:spPr>
          <p:txBody>
            <a:bodyPr wrap="square" rtlCol="0">
              <a:spAutoFit/>
            </a:bodyPr>
            <a:lstStyle/>
            <a:p>
              <a:pPr marL="285750" indent="-285750">
                <a:buFont typeface="Arial" panose="020B0604020202020204" pitchFamily="34" charset="0"/>
                <a:buChar char="•"/>
              </a:pPr>
              <a:r>
                <a:rPr lang="ru-RU" sz="1300" dirty="0">
                  <a:solidFill>
                    <a:srgbClr val="002157"/>
                  </a:solidFill>
                </a:rPr>
                <a:t>Контракты</a:t>
              </a:r>
            </a:p>
            <a:p>
              <a:pPr marL="285750" indent="-285750">
                <a:buFont typeface="Arial" panose="020B0604020202020204" pitchFamily="34" charset="0"/>
                <a:buChar char="•"/>
              </a:pPr>
              <a:r>
                <a:rPr lang="ru-RU" sz="1300" dirty="0">
                  <a:solidFill>
                    <a:srgbClr val="002157"/>
                  </a:solidFill>
                </a:rPr>
                <a:t>Бенефициарное владение</a:t>
              </a:r>
            </a:p>
            <a:p>
              <a:pPr marL="285750" indent="-285750">
                <a:buFont typeface="Arial" panose="020B0604020202020204" pitchFamily="34" charset="0"/>
                <a:buChar char="•"/>
              </a:pPr>
              <a:r>
                <a:rPr lang="ru-RU" sz="1300" dirty="0">
                  <a:solidFill>
                    <a:srgbClr val="002157"/>
                  </a:solidFill>
                </a:rPr>
                <a:t>Информация о лицензиях</a:t>
              </a:r>
            </a:p>
          </p:txBody>
        </p:sp>
        <p:sp>
          <p:nvSpPr>
            <p:cNvPr id="25" name="TextBox 24">
              <a:extLst>
                <a:ext uri="{FF2B5EF4-FFF2-40B4-BE49-F238E27FC236}">
                  <a16:creationId xmlns:a16="http://schemas.microsoft.com/office/drawing/2014/main" id="{6AFD2302-AA6D-3A49-BDCF-150CEA58100F}"/>
                </a:ext>
              </a:extLst>
            </p:cNvPr>
            <p:cNvSpPr txBox="1"/>
            <p:nvPr/>
          </p:nvSpPr>
          <p:spPr>
            <a:xfrm>
              <a:off x="2616283" y="4997476"/>
              <a:ext cx="1819818" cy="1292662"/>
            </a:xfrm>
            <a:prstGeom prst="rect">
              <a:avLst/>
            </a:prstGeom>
            <a:noFill/>
          </p:spPr>
          <p:txBody>
            <a:bodyPr wrap="square" rtlCol="0">
              <a:spAutoFit/>
            </a:bodyPr>
            <a:lstStyle/>
            <a:p>
              <a:pPr marL="285750" indent="-285750">
                <a:buFont typeface="Arial" panose="020B0604020202020204" pitchFamily="34" charset="0"/>
                <a:buChar char="•"/>
              </a:pPr>
              <a:r>
                <a:rPr lang="ru-RU" sz="1300" dirty="0">
                  <a:solidFill>
                    <a:srgbClr val="002157"/>
                  </a:solidFill>
                </a:rPr>
                <a:t>Разведочные работы</a:t>
              </a:r>
            </a:p>
            <a:p>
              <a:pPr marL="285750" indent="-285750">
                <a:buFont typeface="Arial" panose="020B0604020202020204" pitchFamily="34" charset="0"/>
                <a:buChar char="•"/>
              </a:pPr>
              <a:r>
                <a:rPr lang="ru-RU" sz="1300" dirty="0">
                  <a:solidFill>
                    <a:srgbClr val="002157"/>
                  </a:solidFill>
                </a:rPr>
                <a:t>Показатели добычи</a:t>
              </a:r>
            </a:p>
            <a:p>
              <a:pPr marL="285750" indent="-285750">
                <a:buFont typeface="Arial" panose="020B0604020202020204" pitchFamily="34" charset="0"/>
                <a:buChar char="•"/>
              </a:pPr>
              <a:r>
                <a:rPr lang="ru-RU" sz="1300" dirty="0">
                  <a:solidFill>
                    <a:srgbClr val="002157"/>
                  </a:solidFill>
                </a:rPr>
                <a:t>Данные об экспорте</a:t>
              </a:r>
            </a:p>
          </p:txBody>
        </p:sp>
        <p:sp>
          <p:nvSpPr>
            <p:cNvPr id="26" name="TextBox 25">
              <a:extLst>
                <a:ext uri="{FF2B5EF4-FFF2-40B4-BE49-F238E27FC236}">
                  <a16:creationId xmlns:a16="http://schemas.microsoft.com/office/drawing/2014/main" id="{22B164F7-20A0-7949-969B-B7A686E58023}"/>
                </a:ext>
              </a:extLst>
            </p:cNvPr>
            <p:cNvSpPr txBox="1"/>
            <p:nvPr/>
          </p:nvSpPr>
          <p:spPr>
            <a:xfrm>
              <a:off x="4305419" y="4997476"/>
              <a:ext cx="2832360" cy="169277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ru-RU" sz="1300" dirty="0">
                  <a:solidFill>
                    <a:srgbClr val="002157"/>
                  </a:solidFill>
                </a:rPr>
                <a:t>Налоговые поступления</a:t>
              </a:r>
            </a:p>
            <a:p>
              <a:pPr marL="285750" indent="-285750">
                <a:buFont typeface="Arial" panose="020B0604020202020204" pitchFamily="34" charset="0"/>
                <a:buChar char="•"/>
              </a:pPr>
              <a:r>
                <a:rPr lang="ru-RU" sz="1300" dirty="0">
                  <a:solidFill>
                    <a:srgbClr val="002157"/>
                  </a:solidFill>
                </a:rPr>
                <a:t>Сделки продажи, заключенные правительствами и государственными предприятиями</a:t>
              </a:r>
            </a:p>
            <a:p>
              <a:pPr marL="285750" indent="-285750">
                <a:buFont typeface="Arial" panose="020B0604020202020204" pitchFamily="34" charset="0"/>
                <a:buChar char="•"/>
              </a:pPr>
              <a:r>
                <a:rPr lang="ru-RU" sz="1300" dirty="0">
                  <a:solidFill>
                    <a:srgbClr val="002157"/>
                  </a:solidFill>
                </a:rPr>
                <a:t>Договоры о строительстве инфраструктуры и партнерские соглашения</a:t>
              </a:r>
            </a:p>
          </p:txBody>
        </p:sp>
        <p:sp>
          <p:nvSpPr>
            <p:cNvPr id="27" name="TextBox 26">
              <a:extLst>
                <a:ext uri="{FF2B5EF4-FFF2-40B4-BE49-F238E27FC236}">
                  <a16:creationId xmlns:a16="http://schemas.microsoft.com/office/drawing/2014/main" id="{B629CF6F-13C9-5C49-9ACC-D0D9DC254041}"/>
                </a:ext>
              </a:extLst>
            </p:cNvPr>
            <p:cNvSpPr txBox="1"/>
            <p:nvPr/>
          </p:nvSpPr>
          <p:spPr>
            <a:xfrm>
              <a:off x="6933007" y="4997476"/>
              <a:ext cx="1893908" cy="1692771"/>
            </a:xfrm>
            <a:prstGeom prst="rect">
              <a:avLst/>
            </a:prstGeom>
            <a:noFill/>
          </p:spPr>
          <p:txBody>
            <a:bodyPr wrap="square" rtlCol="0">
              <a:spAutoFit/>
            </a:bodyPr>
            <a:lstStyle/>
            <a:p>
              <a:pPr marL="285750" indent="-285750">
                <a:buFont typeface="Arial" panose="020B0604020202020204" pitchFamily="34" charset="0"/>
                <a:buChar char="•"/>
              </a:pPr>
              <a:r>
                <a:rPr lang="ru-RU" sz="1300" dirty="0">
                  <a:solidFill>
                    <a:srgbClr val="002157"/>
                  </a:solidFill>
                </a:rPr>
                <a:t>Управление доходами</a:t>
              </a:r>
            </a:p>
            <a:p>
              <a:pPr marL="285750" indent="-285750">
                <a:buFont typeface="Arial" panose="020B0604020202020204" pitchFamily="34" charset="0"/>
                <a:buChar char="•"/>
              </a:pPr>
              <a:r>
                <a:rPr lang="ru-RU" sz="1300" dirty="0">
                  <a:solidFill>
                    <a:srgbClr val="002157"/>
                  </a:solidFill>
                </a:rPr>
                <a:t>Распределение доходов</a:t>
              </a:r>
            </a:p>
            <a:p>
              <a:pPr marL="285750" indent="-285750">
                <a:buFont typeface="Arial" panose="020B0604020202020204" pitchFamily="34" charset="0"/>
                <a:buChar char="•"/>
              </a:pPr>
              <a:r>
                <a:rPr lang="ru-RU" sz="1300" dirty="0">
                  <a:solidFill>
                    <a:srgbClr val="002157"/>
                  </a:solidFill>
                </a:rPr>
                <a:t>Перечисление средств на субнациональный уровень</a:t>
              </a:r>
            </a:p>
          </p:txBody>
        </p:sp>
        <p:sp>
          <p:nvSpPr>
            <p:cNvPr id="28" name="TextBox 27">
              <a:extLst>
                <a:ext uri="{FF2B5EF4-FFF2-40B4-BE49-F238E27FC236}">
                  <a16:creationId xmlns:a16="http://schemas.microsoft.com/office/drawing/2014/main" id="{C336D95F-BF34-A241-8C6D-821F58914CCD}"/>
                </a:ext>
              </a:extLst>
            </p:cNvPr>
            <p:cNvSpPr txBox="1"/>
            <p:nvPr/>
          </p:nvSpPr>
          <p:spPr>
            <a:xfrm>
              <a:off x="8971126" y="4997476"/>
              <a:ext cx="2536210" cy="1692771"/>
            </a:xfrm>
            <a:prstGeom prst="rect">
              <a:avLst/>
            </a:prstGeom>
            <a:noFill/>
          </p:spPr>
          <p:txBody>
            <a:bodyPr wrap="square" rtlCol="0">
              <a:spAutoFit/>
            </a:bodyPr>
            <a:lstStyle/>
            <a:p>
              <a:pPr marL="285750" indent="-285750">
                <a:buFont typeface="Arial" panose="020B0604020202020204" pitchFamily="34" charset="0"/>
                <a:buChar char="•"/>
              </a:pPr>
              <a:r>
                <a:rPr lang="ru-RU" sz="1300" dirty="0">
                  <a:solidFill>
                    <a:srgbClr val="002157"/>
                  </a:solidFill>
                </a:rPr>
                <a:t>Отчисления на КСО</a:t>
              </a:r>
            </a:p>
            <a:p>
              <a:pPr marL="285750" indent="-285750">
                <a:buFont typeface="Arial" panose="020B0604020202020204" pitchFamily="34" charset="0"/>
                <a:buChar char="•"/>
              </a:pPr>
              <a:r>
                <a:rPr lang="ru-RU" sz="1300" dirty="0" err="1">
                  <a:solidFill>
                    <a:srgbClr val="002157"/>
                  </a:solidFill>
                </a:rPr>
                <a:t>Квазифискальные</a:t>
              </a:r>
              <a:r>
                <a:rPr lang="ru-RU" sz="1300" dirty="0">
                  <a:solidFill>
                    <a:srgbClr val="002157"/>
                  </a:solidFill>
                </a:rPr>
                <a:t> расходы</a:t>
              </a:r>
            </a:p>
            <a:p>
              <a:pPr marL="285750" indent="-285750">
                <a:buFont typeface="Arial" panose="020B0604020202020204" pitchFamily="34" charset="0"/>
                <a:buChar char="•"/>
              </a:pPr>
              <a:r>
                <a:rPr lang="ru-RU" sz="1300" dirty="0">
                  <a:solidFill>
                    <a:srgbClr val="002157"/>
                  </a:solidFill>
                </a:rPr>
                <a:t>Вклад в национальную экономику</a:t>
              </a:r>
            </a:p>
            <a:p>
              <a:pPr marL="285750" indent="-285750">
                <a:buFont typeface="Arial" panose="020B0604020202020204" pitchFamily="34" charset="0"/>
                <a:buChar char="•"/>
              </a:pPr>
              <a:r>
                <a:rPr lang="ru-RU" sz="1300" dirty="0">
                  <a:solidFill>
                    <a:srgbClr val="002157"/>
                  </a:solidFill>
                </a:rPr>
                <a:t>Занятость по гендерной принадлежности</a:t>
              </a:r>
            </a:p>
            <a:p>
              <a:pPr marL="285750" indent="-285750">
                <a:buFont typeface="Arial" panose="020B0604020202020204" pitchFamily="34" charset="0"/>
                <a:buChar char="•"/>
              </a:pPr>
              <a:r>
                <a:rPr lang="ru-RU" sz="1300" dirty="0">
                  <a:solidFill>
                    <a:srgbClr val="002157"/>
                  </a:solidFill>
                </a:rPr>
                <a:t>Воздействие на окружающую среду</a:t>
              </a:r>
            </a:p>
          </p:txBody>
        </p:sp>
        <p:cxnSp>
          <p:nvCxnSpPr>
            <p:cNvPr id="31" name="Elbow Connector 30">
              <a:extLst>
                <a:ext uri="{FF2B5EF4-FFF2-40B4-BE49-F238E27FC236}">
                  <a16:creationId xmlns:a16="http://schemas.microsoft.com/office/drawing/2014/main" id="{21535058-51CF-0D41-841B-AFA9F6009173}"/>
                </a:ext>
              </a:extLst>
            </p:cNvPr>
            <p:cNvCxnSpPr>
              <a:cxnSpLocks/>
              <a:stCxn id="13" idx="2"/>
              <a:endCxn id="25" idx="0"/>
            </p:cNvCxnSpPr>
            <p:nvPr/>
          </p:nvCxnSpPr>
          <p:spPr>
            <a:xfrm rot="5400000">
              <a:off x="3520209" y="4054859"/>
              <a:ext cx="948601" cy="936633"/>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538A5676-230F-0D43-8BDC-2593689FA1FE}"/>
                </a:ext>
              </a:extLst>
            </p:cNvPr>
            <p:cNvCxnSpPr>
              <a:cxnSpLocks/>
              <a:stCxn id="14" idx="2"/>
              <a:endCxn id="26" idx="0"/>
            </p:cNvCxnSpPr>
            <p:nvPr/>
          </p:nvCxnSpPr>
          <p:spPr>
            <a:xfrm rot="5400000">
              <a:off x="5286512" y="4360853"/>
              <a:ext cx="1071711" cy="201535"/>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7E6EC28E-6FCF-294C-91B1-4037EDCC9226}"/>
                </a:ext>
              </a:extLst>
            </p:cNvPr>
            <p:cNvCxnSpPr>
              <a:cxnSpLocks/>
              <a:stCxn id="15" idx="2"/>
              <a:endCxn id="27" idx="0"/>
            </p:cNvCxnSpPr>
            <p:nvPr/>
          </p:nvCxnSpPr>
          <p:spPr>
            <a:xfrm rot="16200000" flipH="1">
              <a:off x="7234862" y="4352377"/>
              <a:ext cx="840878" cy="449320"/>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C7C6B829-71E9-554E-ABE7-601E797BA5AF}"/>
                </a:ext>
              </a:extLst>
            </p:cNvPr>
            <p:cNvCxnSpPr>
              <a:cxnSpLocks/>
              <a:stCxn id="16" idx="2"/>
              <a:endCxn id="28" idx="0"/>
            </p:cNvCxnSpPr>
            <p:nvPr/>
          </p:nvCxnSpPr>
          <p:spPr>
            <a:xfrm rot="16200000" flipH="1">
              <a:off x="9371360" y="4129605"/>
              <a:ext cx="502324" cy="1233418"/>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E871BDDE-2C6F-4EFE-C85C-548C2AA938EF}"/>
              </a:ext>
            </a:extLst>
          </p:cNvPr>
          <p:cNvSpPr>
            <a:spLocks noGrp="1"/>
          </p:cNvSpPr>
          <p:nvPr>
            <p:ph type="title"/>
          </p:nvPr>
        </p:nvSpPr>
        <p:spPr>
          <a:xfrm>
            <a:off x="642812" y="1194998"/>
            <a:ext cx="11549188" cy="671660"/>
          </a:xfrm>
        </p:spPr>
        <p:txBody>
          <a:bodyPr/>
          <a:lstStyle/>
          <a:p>
            <a:r>
              <a:rPr lang="ru-RU" sz="3400" dirty="0">
                <a:latin typeface="Franklin Gothic Medium"/>
              </a:rPr>
              <a:t>Подкрепленные данными методы борьбы с коррупцией</a:t>
            </a:r>
          </a:p>
        </p:txBody>
      </p:sp>
    </p:spTree>
    <p:extLst>
      <p:ext uri="{BB962C8B-B14F-4D97-AF65-F5344CB8AC3E}">
        <p14:creationId xmlns:p14="http://schemas.microsoft.com/office/powerpoint/2010/main" val="892006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ru-RU"/>
              <a:t>Антикоррупционная деятельность</a:t>
            </a:r>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349295"/>
            <a:ext cx="6893104" cy="3581400"/>
          </a:xfrm>
        </p:spPr>
        <p:txBody>
          <a:bodyPr>
            <a:noAutofit/>
          </a:bodyPr>
          <a:lstStyle/>
          <a:p>
            <a:pPr marL="0" indent="0">
              <a:buNone/>
            </a:pPr>
            <a:r>
              <a:rPr lang="ru-RU" sz="3400" dirty="0"/>
              <a:t>Стандарт ИПДО 2023 расширяет возможности стран и компаний</a:t>
            </a:r>
            <a:br>
              <a:rPr lang="ru-RU" sz="3400" dirty="0"/>
            </a:br>
            <a:r>
              <a:rPr lang="ru-RU" sz="3400" dirty="0"/>
              <a:t>по использованию ИПДО как платформы для </a:t>
            </a:r>
            <a:r>
              <a:rPr lang="ru-RU" sz="3400" b="1" dirty="0">
                <a:solidFill>
                  <a:srgbClr val="0090BF"/>
                </a:solidFill>
              </a:rPr>
              <a:t>выявления и устранения коррупционных рисков</a:t>
            </a:r>
            <a:r>
              <a:rPr lang="ru-RU" sz="3400" dirty="0"/>
              <a:t> в секторе добычи природных ресурсов.</a:t>
            </a:r>
          </a:p>
        </p:txBody>
      </p:sp>
      <p:pic>
        <p:nvPicPr>
          <p:cNvPr id="5" name="Picture 4">
            <a:extLst>
              <a:ext uri="{FF2B5EF4-FFF2-40B4-BE49-F238E27FC236}">
                <a16:creationId xmlns:a16="http://schemas.microsoft.com/office/drawing/2014/main" id="{FF9CF53C-6C42-B08A-C723-53147180D1E6}"/>
              </a:ext>
            </a:extLst>
          </p:cNvPr>
          <p:cNvPicPr>
            <a:picLocks noChangeAspect="1"/>
          </p:cNvPicPr>
          <p:nvPr/>
        </p:nvPicPr>
        <p:blipFill>
          <a:blip r:embed="rId3"/>
          <a:srcRect/>
          <a:stretch/>
        </p:blipFill>
        <p:spPr>
          <a:xfrm>
            <a:off x="7949629" y="1424163"/>
            <a:ext cx="3297746" cy="46934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09878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paper with a fingerprint cut out&#10;&#10;Description automatically generated">
            <a:extLst>
              <a:ext uri="{FF2B5EF4-FFF2-40B4-BE49-F238E27FC236}">
                <a16:creationId xmlns:a16="http://schemas.microsoft.com/office/drawing/2014/main" id="{572C22ED-45B1-F664-37F8-E071B9A0F59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49291" y="2306589"/>
            <a:ext cx="1991065" cy="2401136"/>
          </a:xfrm>
          <a:prstGeom prst="rect">
            <a:avLst/>
          </a:prstGeom>
        </p:spPr>
      </p:pic>
      <p:pic>
        <p:nvPicPr>
          <p:cNvPr id="33" name="Picture 32" descr="A person standing in front of a group of people&#10;&#10;Description automatically generated">
            <a:extLst>
              <a:ext uri="{FF2B5EF4-FFF2-40B4-BE49-F238E27FC236}">
                <a16:creationId xmlns:a16="http://schemas.microsoft.com/office/drawing/2014/main" id="{F0A37845-574E-783F-8FD4-08DE6E7B2E2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570654" y="2299778"/>
            <a:ext cx="1992001" cy="2407947"/>
          </a:xfrm>
          <a:prstGeom prst="rect">
            <a:avLst/>
          </a:prstGeom>
        </p:spPr>
      </p:pic>
      <p:sp>
        <p:nvSpPr>
          <p:cNvPr id="13" name="Rectangle 12">
            <a:extLst>
              <a:ext uri="{FF2B5EF4-FFF2-40B4-BE49-F238E27FC236}">
                <a16:creationId xmlns:a16="http://schemas.microsoft.com/office/drawing/2014/main" id="{D8CCF7C6-DB21-51E1-8DA7-08A8003520F7}"/>
              </a:ext>
            </a:extLst>
          </p:cNvPr>
          <p:cNvSpPr/>
          <p:nvPr/>
        </p:nvSpPr>
        <p:spPr>
          <a:xfrm>
            <a:off x="9572412" y="2299778"/>
            <a:ext cx="1989463" cy="2402766"/>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2" name="Title 1">
            <a:extLst>
              <a:ext uri="{FF2B5EF4-FFF2-40B4-BE49-F238E27FC236}">
                <a16:creationId xmlns:a16="http://schemas.microsoft.com/office/drawing/2014/main" id="{E12D70FB-8269-8823-FC65-CBB6183AC0D4}"/>
              </a:ext>
            </a:extLst>
          </p:cNvPr>
          <p:cNvSpPr>
            <a:spLocks noGrp="1"/>
          </p:cNvSpPr>
          <p:nvPr>
            <p:ph type="title"/>
          </p:nvPr>
        </p:nvSpPr>
        <p:spPr>
          <a:xfrm>
            <a:off x="642812" y="1295357"/>
            <a:ext cx="10905753" cy="671660"/>
          </a:xfrm>
        </p:spPr>
        <p:txBody>
          <a:bodyPr/>
          <a:lstStyle/>
          <a:p>
            <a:r>
              <a:rPr lang="ru-RU">
                <a:latin typeface="Franklin Gothic Medium"/>
              </a:rPr>
              <a:t>Ключевые аспекты </a:t>
            </a:r>
          </a:p>
        </p:txBody>
      </p:sp>
      <p:sp>
        <p:nvSpPr>
          <p:cNvPr id="10" name="Rectangle 9">
            <a:extLst>
              <a:ext uri="{FF2B5EF4-FFF2-40B4-BE49-F238E27FC236}">
                <a16:creationId xmlns:a16="http://schemas.microsoft.com/office/drawing/2014/main" id="{F3ADEE5B-7008-2CEF-027F-6E2DFCE2311C}"/>
              </a:ext>
            </a:extLst>
          </p:cNvPr>
          <p:cNvSpPr/>
          <p:nvPr/>
        </p:nvSpPr>
        <p:spPr>
          <a:xfrm>
            <a:off x="5150709" y="2301408"/>
            <a:ext cx="1989647" cy="2401136"/>
          </a:xfrm>
          <a:prstGeom prst="rect">
            <a:avLst/>
          </a:prstGeom>
          <a:solidFill>
            <a:srgbClr val="F5A60A">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4" name="Picture 23" descr="A crane in a quarry&#10;&#10;Description automatically generated">
            <a:extLst>
              <a:ext uri="{FF2B5EF4-FFF2-40B4-BE49-F238E27FC236}">
                <a16:creationId xmlns:a16="http://schemas.microsoft.com/office/drawing/2014/main" id="{05D02780-2C3B-09B1-BF6A-F8E91F9CC192}"/>
              </a:ext>
            </a:extLst>
          </p:cNvPr>
          <p:cNvPicPr>
            <a:picLocks noChangeAspect="1"/>
          </p:cNvPicPr>
          <p:nvPr/>
        </p:nvPicPr>
        <p:blipFill rotWithShape="1">
          <a:blip r:embed="rId5">
            <a:extLst>
              <a:ext uri="{28A0092B-C50C-407E-A947-70E740481C1C}">
                <a14:useLocalDpi xmlns:a14="http://schemas.microsoft.com/office/drawing/2010/main"/>
              </a:ext>
            </a:extLst>
          </a:blip>
          <a:srcRect t="-69"/>
          <a:stretch/>
        </p:blipFill>
        <p:spPr>
          <a:xfrm>
            <a:off x="7384561" y="2301408"/>
            <a:ext cx="1992001" cy="2401136"/>
          </a:xfrm>
          <a:prstGeom prst="rect">
            <a:avLst/>
          </a:prstGeom>
        </p:spPr>
      </p:pic>
      <p:sp>
        <p:nvSpPr>
          <p:cNvPr id="14" name="Rectangle 13">
            <a:extLst>
              <a:ext uri="{FF2B5EF4-FFF2-40B4-BE49-F238E27FC236}">
                <a16:creationId xmlns:a16="http://schemas.microsoft.com/office/drawing/2014/main" id="{B9880282-AA5C-EAD4-2D69-3E7ABB4DA85B}"/>
              </a:ext>
            </a:extLst>
          </p:cNvPr>
          <p:cNvSpPr/>
          <p:nvPr/>
        </p:nvSpPr>
        <p:spPr>
          <a:xfrm>
            <a:off x="7386837" y="2306588"/>
            <a:ext cx="1989015" cy="23959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6" name="Picture 25" descr="A person shaking hands with another person in hardhats&#10;&#10;Description automatically generated">
            <a:extLst>
              <a:ext uri="{FF2B5EF4-FFF2-40B4-BE49-F238E27FC236}">
                <a16:creationId xmlns:a16="http://schemas.microsoft.com/office/drawing/2014/main" id="{84867061-7CF8-F425-961B-778808CF3D70}"/>
              </a:ext>
            </a:extLst>
          </p:cNvPr>
          <p:cNvPicPr>
            <a:picLocks noChangeAspect="1"/>
          </p:cNvPicPr>
          <p:nvPr/>
        </p:nvPicPr>
        <p:blipFill rotWithShape="1">
          <a:blip r:embed="rId6">
            <a:extLst>
              <a:ext uri="{28A0092B-C50C-407E-A947-70E740481C1C}">
                <a14:useLocalDpi xmlns:a14="http://schemas.microsoft.com/office/drawing/2010/main"/>
              </a:ext>
            </a:extLst>
          </a:blip>
          <a:srcRect t="-142" b="-475"/>
          <a:stretch/>
        </p:blipFill>
        <p:spPr>
          <a:xfrm>
            <a:off x="2964180" y="2299778"/>
            <a:ext cx="1988552" cy="2392074"/>
          </a:xfrm>
          <a:prstGeom prst="rect">
            <a:avLst/>
          </a:prstGeom>
        </p:spPr>
      </p:pic>
      <p:sp>
        <p:nvSpPr>
          <p:cNvPr id="7" name="Rectangle 6">
            <a:extLst>
              <a:ext uri="{FF2B5EF4-FFF2-40B4-BE49-F238E27FC236}">
                <a16:creationId xmlns:a16="http://schemas.microsoft.com/office/drawing/2014/main" id="{D02C09DF-548E-63A7-EB83-226DBFEC1026}"/>
              </a:ext>
            </a:extLst>
          </p:cNvPr>
          <p:cNvSpPr/>
          <p:nvPr/>
        </p:nvSpPr>
        <p:spPr>
          <a:xfrm>
            <a:off x="2967085" y="2306589"/>
            <a:ext cx="1985647" cy="2381238"/>
          </a:xfrm>
          <a:prstGeom prst="rect">
            <a:avLst/>
          </a:prstGeom>
          <a:solidFill>
            <a:schemeClr val="bg1">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pic>
        <p:nvPicPr>
          <p:cNvPr id="28" name="Picture 27" descr="A person pointing at a computer&#10;&#10;Description automatically generated">
            <a:extLst>
              <a:ext uri="{FF2B5EF4-FFF2-40B4-BE49-F238E27FC236}">
                <a16:creationId xmlns:a16="http://schemas.microsoft.com/office/drawing/2014/main" id="{D6BDE24E-E006-5403-B5A3-4CCC3F638D3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760788" y="2306589"/>
            <a:ext cx="1988141" cy="2376475"/>
          </a:xfrm>
          <a:prstGeom prst="rect">
            <a:avLst/>
          </a:prstGeom>
        </p:spPr>
      </p:pic>
      <p:sp>
        <p:nvSpPr>
          <p:cNvPr id="32" name="Rectangle 31">
            <a:extLst>
              <a:ext uri="{FF2B5EF4-FFF2-40B4-BE49-F238E27FC236}">
                <a16:creationId xmlns:a16="http://schemas.microsoft.com/office/drawing/2014/main" id="{BC349B16-8ABA-427F-0F5A-C1F23147A449}"/>
              </a:ext>
            </a:extLst>
          </p:cNvPr>
          <p:cNvSpPr/>
          <p:nvPr/>
        </p:nvSpPr>
        <p:spPr>
          <a:xfrm>
            <a:off x="766167" y="2306589"/>
            <a:ext cx="1988141" cy="2376475"/>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Rectangle 4">
            <a:extLst>
              <a:ext uri="{FF2B5EF4-FFF2-40B4-BE49-F238E27FC236}">
                <a16:creationId xmlns:a16="http://schemas.microsoft.com/office/drawing/2014/main" id="{4E613702-5776-6306-0090-FD79119B32C4}"/>
              </a:ext>
            </a:extLst>
          </p:cNvPr>
          <p:cNvSpPr/>
          <p:nvPr/>
        </p:nvSpPr>
        <p:spPr>
          <a:xfrm>
            <a:off x="760787" y="4672361"/>
            <a:ext cx="1991065" cy="13279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a:solidFill>
                  <a:srgbClr val="FFFFFF"/>
                </a:solidFill>
              </a:rPr>
              <a:t>НОРМАТИВНО-ПРАВОВАЯ БАЗА, ВЫДАЧА ЛИЦЕНЗИЙ </a:t>
            </a:r>
          </a:p>
        </p:txBody>
      </p:sp>
      <p:sp>
        <p:nvSpPr>
          <p:cNvPr id="8" name="Rectangle 7">
            <a:extLst>
              <a:ext uri="{FF2B5EF4-FFF2-40B4-BE49-F238E27FC236}">
                <a16:creationId xmlns:a16="http://schemas.microsoft.com/office/drawing/2014/main" id="{B993FD87-FED2-D59D-8F83-82A609E55D78}"/>
              </a:ext>
            </a:extLst>
          </p:cNvPr>
          <p:cNvSpPr/>
          <p:nvPr/>
        </p:nvSpPr>
        <p:spPr>
          <a:xfrm>
            <a:off x="2964134" y="4672361"/>
            <a:ext cx="1991065" cy="132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a:solidFill>
                  <a:srgbClr val="FFFFFF"/>
                </a:solidFill>
              </a:rPr>
              <a:t>КОНТРАКТЫ</a:t>
            </a:r>
          </a:p>
        </p:txBody>
      </p:sp>
      <p:sp>
        <p:nvSpPr>
          <p:cNvPr id="11" name="Rectangle 10">
            <a:extLst>
              <a:ext uri="{FF2B5EF4-FFF2-40B4-BE49-F238E27FC236}">
                <a16:creationId xmlns:a16="http://schemas.microsoft.com/office/drawing/2014/main" id="{E9A73085-2D81-2146-BA0C-A9399BD301FD}"/>
              </a:ext>
            </a:extLst>
          </p:cNvPr>
          <p:cNvSpPr/>
          <p:nvPr/>
        </p:nvSpPr>
        <p:spPr>
          <a:xfrm>
            <a:off x="5150709" y="4683064"/>
            <a:ext cx="1991065" cy="13011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a:solidFill>
                  <a:srgbClr val="FFFFFF"/>
                </a:solidFill>
              </a:rPr>
              <a:t>БЕНЕФИЦИАРНОЕ ВЛАДЕНИЕ</a:t>
            </a:r>
          </a:p>
        </p:txBody>
      </p:sp>
      <p:sp>
        <p:nvSpPr>
          <p:cNvPr id="15" name="Rectangle 14">
            <a:extLst>
              <a:ext uri="{FF2B5EF4-FFF2-40B4-BE49-F238E27FC236}">
                <a16:creationId xmlns:a16="http://schemas.microsoft.com/office/drawing/2014/main" id="{A10A8BB5-1C65-A57F-CCE2-AF46BCAEFA1B}"/>
              </a:ext>
            </a:extLst>
          </p:cNvPr>
          <p:cNvSpPr/>
          <p:nvPr/>
        </p:nvSpPr>
        <p:spPr>
          <a:xfrm>
            <a:off x="9570810" y="4663399"/>
            <a:ext cx="1991065" cy="129942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a:solidFill>
                  <a:srgbClr val="FFFFFF"/>
                </a:solidFill>
              </a:rPr>
              <a:t> НАДЗОР СО СТОРОНЫ МГЗС </a:t>
            </a:r>
          </a:p>
        </p:txBody>
      </p:sp>
      <p:sp>
        <p:nvSpPr>
          <p:cNvPr id="3" name="Rectangle 2">
            <a:extLst>
              <a:ext uri="{FF2B5EF4-FFF2-40B4-BE49-F238E27FC236}">
                <a16:creationId xmlns:a16="http://schemas.microsoft.com/office/drawing/2014/main" id="{6A64203C-AF26-6F6E-3E5A-630612E2113C}"/>
              </a:ext>
            </a:extLst>
          </p:cNvPr>
          <p:cNvSpPr/>
          <p:nvPr/>
        </p:nvSpPr>
        <p:spPr>
          <a:xfrm>
            <a:off x="7384787" y="4663399"/>
            <a:ext cx="1991065" cy="1327909"/>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ru-RU" sz="1600" b="1">
                <a:solidFill>
                  <a:srgbClr val="FFFFFF"/>
                </a:solidFill>
              </a:rPr>
              <a:t>РАЗВЕДКА, ДОБЫЧА И ДОХОДЫ </a:t>
            </a:r>
          </a:p>
        </p:txBody>
      </p:sp>
    </p:spTree>
    <p:extLst>
      <p:ext uri="{BB962C8B-B14F-4D97-AF65-F5344CB8AC3E}">
        <p14:creationId xmlns:p14="http://schemas.microsoft.com/office/powerpoint/2010/main" val="31677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28090" y="3378850"/>
            <a:ext cx="5322115" cy="1204319"/>
          </a:xfrm>
        </p:spPr>
        <p:txBody>
          <a:bodyPr vert="horz" lIns="91440" tIns="45720" rIns="91440" bIns="45720" rtlCol="0" anchor="t">
            <a:normAutofit fontScale="85000" lnSpcReduction="10000"/>
          </a:bodyPr>
          <a:lstStyle/>
          <a:p>
            <a:r>
              <a:rPr lang="ru-RU" dirty="0">
                <a:latin typeface="Franklin Gothic Medium"/>
              </a:rPr>
              <a:t>Нормативно-правовая база и выдача лицензий</a:t>
            </a:r>
          </a:p>
        </p:txBody>
      </p:sp>
      <p:pic>
        <p:nvPicPr>
          <p:cNvPr id="13" name="Picture 12" descr="A person pointing at a computer&#10;&#10;Description automatically generated">
            <a:extLst>
              <a:ext uri="{FF2B5EF4-FFF2-40B4-BE49-F238E27FC236}">
                <a16:creationId xmlns:a16="http://schemas.microsoft.com/office/drawing/2014/main" id="{A67DDD68-233F-EEA8-E933-671365F7FB22}"/>
              </a:ext>
            </a:extLst>
          </p:cNvPr>
          <p:cNvPicPr>
            <a:picLocks noChangeAspect="1"/>
          </p:cNvPicPr>
          <p:nvPr/>
        </p:nvPicPr>
        <p:blipFill rotWithShape="1">
          <a:blip r:embed="rId3">
            <a:extLst>
              <a:ext uri="{28A0092B-C50C-407E-A947-70E740481C1C}">
                <a14:useLocalDpi xmlns:a14="http://schemas.microsoft.com/office/drawing/2010/main"/>
              </a:ext>
            </a:extLst>
          </a:blip>
          <a:srcRect t="-1341"/>
          <a:stretch/>
        </p:blipFill>
        <p:spPr>
          <a:xfrm>
            <a:off x="6882470" y="-99060"/>
            <a:ext cx="5306638" cy="6957058"/>
          </a:xfrm>
          <a:prstGeom prst="rect">
            <a:avLst/>
          </a:prstGeom>
        </p:spPr>
      </p:pic>
      <p:sp>
        <p:nvSpPr>
          <p:cNvPr id="15" name="Rectangle 14">
            <a:extLst>
              <a:ext uri="{FF2B5EF4-FFF2-40B4-BE49-F238E27FC236}">
                <a16:creationId xmlns:a16="http://schemas.microsoft.com/office/drawing/2014/main" id="{01D3182B-64FD-6423-56C7-BD683915AEF3}"/>
              </a:ext>
            </a:extLst>
          </p:cNvPr>
          <p:cNvSpPr/>
          <p:nvPr/>
        </p:nvSpPr>
        <p:spPr>
          <a:xfrm>
            <a:off x="6889809" y="-7620"/>
            <a:ext cx="5300980" cy="687324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6" name="Text Placeholder 2">
            <a:extLst>
              <a:ext uri="{FF2B5EF4-FFF2-40B4-BE49-F238E27FC236}">
                <a16:creationId xmlns:a16="http://schemas.microsoft.com/office/drawing/2014/main" id="{049408E6-AD07-304D-AA4D-9DCCC3DCF65B}"/>
              </a:ext>
            </a:extLst>
          </p:cNvPr>
          <p:cNvSpPr>
            <a:spLocks noGrp="1"/>
          </p:cNvSpPr>
          <p:nvPr>
            <p:ph type="body" sz="quarter" idx="10"/>
          </p:nvPr>
        </p:nvSpPr>
        <p:spPr>
          <a:xfrm>
            <a:off x="-210199" y="2033070"/>
            <a:ext cx="3478924" cy="571584"/>
          </a:xfrm>
        </p:spPr>
        <p:txBody>
          <a:bodyPr/>
          <a:lstStyle/>
          <a:p>
            <a:pPr algn="r"/>
            <a:r>
              <a:rPr lang="ru-RU" sz="2400" dirty="0"/>
              <a:t>КЛЮЧЕВОЙ АСПЕКТ</a:t>
            </a:r>
          </a:p>
        </p:txBody>
      </p:sp>
    </p:spTree>
    <p:extLst>
      <p:ext uri="{BB962C8B-B14F-4D97-AF65-F5344CB8AC3E}">
        <p14:creationId xmlns:p14="http://schemas.microsoft.com/office/powerpoint/2010/main" val="260486904"/>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BB9246-1D15-49BF-90DE-50031989DE62}">
  <ds:schemaRefs>
    <ds:schemaRef ds:uri="http://purl.org/dc/terms/"/>
    <ds:schemaRef ds:uri="ec4d7596-7f32-41a8-9a95-4275d9a1ea6b"/>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infopath/2007/PartnerControls"/>
    <ds:schemaRef ds:uri="http://schemas.microsoft.com/office/2006/metadata/properties"/>
    <ds:schemaRef ds:uri="d9eb0d81-beec-4074-bc6f-8be11319408c"/>
    <ds:schemaRef ds:uri="http://purl.org/dc/elements/1.1/"/>
  </ds:schemaRefs>
</ds:datastoreItem>
</file>

<file path=customXml/itemProps2.xml><?xml version="1.0" encoding="utf-8"?>
<ds:datastoreItem xmlns:ds="http://schemas.openxmlformats.org/officeDocument/2006/customXml" ds:itemID="{8ACF708E-020D-4B50-BF86-5166EE6AC9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b0d81-beec-4074-bc6f-8be11319408c"/>
    <ds:schemaRef ds:uri="ec4d7596-7f32-41a8-9a95-4275d9a1e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BC80A8-A295-46CA-AF22-82C68DB359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TotalTime>
  <Words>7022</Words>
  <Application>Microsoft Macintosh PowerPoint</Application>
  <PresentationFormat>Widescreen</PresentationFormat>
  <Paragraphs>569</Paragraphs>
  <Slides>51</Slides>
  <Notes>47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Arial</vt:lpstr>
      <vt:lpstr>Arial,Sans-Serif</vt:lpstr>
      <vt:lpstr>Calibri</vt:lpstr>
      <vt:lpstr>Franklin Gothic Book</vt:lpstr>
      <vt:lpstr>Franklin Gothic Demi</vt:lpstr>
      <vt:lpstr>Franklin Gothic Medium</vt:lpstr>
      <vt:lpstr>inherit</vt:lpstr>
      <vt:lpstr>Inter</vt:lpstr>
      <vt:lpstr>Metropolis</vt:lpstr>
      <vt:lpstr>Söhne</vt:lpstr>
      <vt:lpstr>Times New Roman</vt:lpstr>
      <vt:lpstr>Wingdings</vt:lpstr>
      <vt:lpstr>EITItheme1</vt:lpstr>
      <vt:lpstr>PowerPoint Presentation</vt:lpstr>
      <vt:lpstr>Распространенность коррупции в добывающем секторе</vt:lpstr>
      <vt:lpstr>Какие этапы цепочки создания стоимости в добывающих отраслях наиболее подвержены коррупции?</vt:lpstr>
      <vt:lpstr>Коррупционные риски в добывающих отраслях</vt:lpstr>
      <vt:lpstr>Коррупционные риски в добывающих отраслях</vt:lpstr>
      <vt:lpstr>Подкрепленные данными методы борьбы с коррупцией</vt:lpstr>
      <vt:lpstr>Антикоррупционная деятельность</vt:lpstr>
      <vt:lpstr>Ключевые аспекты </vt:lpstr>
      <vt:lpstr>PowerPoint Presentation</vt:lpstr>
      <vt:lpstr>Обоснование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Обоснование</vt:lpstr>
      <vt:lpstr>PowerPoint Presentation</vt:lpstr>
      <vt:lpstr>PowerPoint Presentation</vt:lpstr>
      <vt:lpstr>PowerPoint Presentation</vt:lpstr>
      <vt:lpstr>PowerPoint Presentation</vt:lpstr>
      <vt:lpstr>PowerPoint Presentation</vt:lpstr>
      <vt:lpstr>PowerPoint Presentation</vt:lpstr>
      <vt:lpstr>Готовится новая редакция руководства!  Ознакомьтесь с руководством на странице eiti.org/guide</vt:lpstr>
      <vt:lpstr>Инструменты и ресурсы</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Leila Pilliard</dc:creator>
  <cp:keywords/>
  <dc:description/>
  <cp:lastModifiedBy>Leila Pilliard</cp:lastModifiedBy>
  <cp:revision>61</cp:revision>
  <cp:lastPrinted>2023-06-23T10:13:05Z</cp:lastPrinted>
  <dcterms:created xsi:type="dcterms:W3CDTF">2020-01-10T14:54:35Z</dcterms:created>
  <dcterms:modified xsi:type="dcterms:W3CDTF">2025-01-06T09:57:24Z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